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29" r:id="rId3"/>
    <p:sldId id="335" r:id="rId4"/>
    <p:sldId id="260" r:id="rId5"/>
    <p:sldId id="262" r:id="rId6"/>
    <p:sldId id="337" r:id="rId7"/>
    <p:sldId id="338" r:id="rId8"/>
    <p:sldId id="336" r:id="rId9"/>
    <p:sldId id="296" r:id="rId10"/>
    <p:sldId id="308" r:id="rId11"/>
    <p:sldId id="309" r:id="rId12"/>
    <p:sldId id="273" r:id="rId13"/>
    <p:sldId id="339" r:id="rId14"/>
    <p:sldId id="340" r:id="rId15"/>
    <p:sldId id="312" r:id="rId16"/>
    <p:sldId id="321" r:id="rId17"/>
    <p:sldId id="323" r:id="rId18"/>
    <p:sldId id="317" r:id="rId19"/>
    <p:sldId id="275"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8121"/>
    <a:srgbClr val="2A6EBB"/>
    <a:srgbClr val="00B05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4" autoAdjust="0"/>
    <p:restoredTop sz="82225" autoAdjust="0"/>
  </p:normalViewPr>
  <p:slideViewPr>
    <p:cSldViewPr>
      <p:cViewPr varScale="1">
        <p:scale>
          <a:sx n="35" d="100"/>
          <a:sy n="35" d="100"/>
        </p:scale>
        <p:origin x="-702" y="-84"/>
      </p:cViewPr>
      <p:guideLst>
        <p:guide orient="horz" pos="2160"/>
        <p:guide pos="2880"/>
      </p:guideLst>
    </p:cSldViewPr>
  </p:slideViewPr>
  <p:outlineViewPr>
    <p:cViewPr>
      <p:scale>
        <a:sx n="33" d="100"/>
        <a:sy n="33" d="100"/>
      </p:scale>
      <p:origin x="0" y="-140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1674"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9CE99-89EC-42E1-AE96-04EA099894E1}" type="doc">
      <dgm:prSet loTypeId="urn:microsoft.com/office/officeart/2005/8/layout/hList1" loCatId="list" qsTypeId="urn:microsoft.com/office/officeart/2005/8/quickstyle/simple1" qsCatId="simple" csTypeId="urn:microsoft.com/office/officeart/2005/8/colors/accent1_2" csCatId="accent1" phldr="0"/>
      <dgm:spPr/>
      <dgm:t>
        <a:bodyPr/>
        <a:lstStyle/>
        <a:p>
          <a:endParaRPr lang="en-US"/>
        </a:p>
      </dgm:t>
    </dgm:pt>
    <dgm:pt modelId="{FB1F8937-9698-4C79-A807-E949375FEC95}">
      <dgm:prSet phldrT="[Text]" phldr="1"/>
      <dgm:spPr/>
      <dgm:t>
        <a:bodyPr/>
        <a:lstStyle/>
        <a:p>
          <a:endParaRPr lang="en-US" dirty="0"/>
        </a:p>
      </dgm:t>
    </dgm:pt>
    <dgm:pt modelId="{CF6338B0-AB64-4AC7-9FB4-D67C3A3EE501}" type="parTrans" cxnId="{06AE725E-49E8-4678-A561-B5809BF13ABD}">
      <dgm:prSet/>
      <dgm:spPr/>
      <dgm:t>
        <a:bodyPr/>
        <a:lstStyle/>
        <a:p>
          <a:endParaRPr lang="en-US"/>
        </a:p>
      </dgm:t>
    </dgm:pt>
    <dgm:pt modelId="{1FA152FB-FBD1-4D57-899E-896FB563C38F}" type="sibTrans" cxnId="{06AE725E-49E8-4678-A561-B5809BF13ABD}">
      <dgm:prSet/>
      <dgm:spPr/>
      <dgm:t>
        <a:bodyPr/>
        <a:lstStyle/>
        <a:p>
          <a:endParaRPr lang="en-US"/>
        </a:p>
      </dgm:t>
    </dgm:pt>
    <dgm:pt modelId="{6D841913-D3B4-48C1-B475-2025B40C3B54}">
      <dgm:prSet phldrT="[Text]" phldr="1"/>
      <dgm:spPr/>
      <dgm:t>
        <a:bodyPr/>
        <a:lstStyle/>
        <a:p>
          <a:endParaRPr lang="en-US" dirty="0"/>
        </a:p>
      </dgm:t>
    </dgm:pt>
    <dgm:pt modelId="{385DE554-C5E8-4DFF-B236-0A5917C382A6}" type="parTrans" cxnId="{CEB2129F-B565-47D7-8565-CCDE62A52E68}">
      <dgm:prSet/>
      <dgm:spPr/>
      <dgm:t>
        <a:bodyPr/>
        <a:lstStyle/>
        <a:p>
          <a:endParaRPr lang="en-US"/>
        </a:p>
      </dgm:t>
    </dgm:pt>
    <dgm:pt modelId="{A7FBE8B2-07E7-4D5B-A66D-D6C28676C1F9}" type="sibTrans" cxnId="{CEB2129F-B565-47D7-8565-CCDE62A52E68}">
      <dgm:prSet/>
      <dgm:spPr/>
      <dgm:t>
        <a:bodyPr/>
        <a:lstStyle/>
        <a:p>
          <a:endParaRPr lang="en-US"/>
        </a:p>
      </dgm:t>
    </dgm:pt>
    <dgm:pt modelId="{F419452A-AB44-4F68-B3B7-14F6AF031D3C}">
      <dgm:prSet phldrT="[Text]" phldr="1"/>
      <dgm:spPr/>
      <dgm:t>
        <a:bodyPr/>
        <a:lstStyle/>
        <a:p>
          <a:endParaRPr lang="en-US" dirty="0"/>
        </a:p>
      </dgm:t>
    </dgm:pt>
    <dgm:pt modelId="{432F90E1-8C5E-4737-89F5-3FE81215A5A1}" type="parTrans" cxnId="{052E13AF-7422-4A0F-9F88-909E9ED2F23E}">
      <dgm:prSet/>
      <dgm:spPr/>
      <dgm:t>
        <a:bodyPr/>
        <a:lstStyle/>
        <a:p>
          <a:endParaRPr lang="en-US"/>
        </a:p>
      </dgm:t>
    </dgm:pt>
    <dgm:pt modelId="{6EDF5BAD-9D19-425D-B488-FBC80FB433F3}" type="sibTrans" cxnId="{052E13AF-7422-4A0F-9F88-909E9ED2F23E}">
      <dgm:prSet/>
      <dgm:spPr/>
      <dgm:t>
        <a:bodyPr/>
        <a:lstStyle/>
        <a:p>
          <a:endParaRPr lang="en-US"/>
        </a:p>
      </dgm:t>
    </dgm:pt>
    <dgm:pt modelId="{56F07CDA-7F5A-4C65-B895-6BE89ABE3B48}">
      <dgm:prSet phldrT="[Text]" phldr="1"/>
      <dgm:spPr/>
      <dgm:t>
        <a:bodyPr/>
        <a:lstStyle/>
        <a:p>
          <a:endParaRPr lang="en-US" dirty="0"/>
        </a:p>
      </dgm:t>
    </dgm:pt>
    <dgm:pt modelId="{9E0D65A8-4550-48CC-A7DC-307F16BFCCD5}" type="parTrans" cxnId="{694C54D7-B403-4FCA-B9BC-E3349CF513CF}">
      <dgm:prSet/>
      <dgm:spPr/>
      <dgm:t>
        <a:bodyPr/>
        <a:lstStyle/>
        <a:p>
          <a:endParaRPr lang="en-US"/>
        </a:p>
      </dgm:t>
    </dgm:pt>
    <dgm:pt modelId="{FF9D24C1-69A9-4ABC-A446-3136A6D71968}" type="sibTrans" cxnId="{694C54D7-B403-4FCA-B9BC-E3349CF513CF}">
      <dgm:prSet/>
      <dgm:spPr/>
      <dgm:t>
        <a:bodyPr/>
        <a:lstStyle/>
        <a:p>
          <a:endParaRPr lang="en-US"/>
        </a:p>
      </dgm:t>
    </dgm:pt>
    <dgm:pt modelId="{8E325282-C73B-4162-83A0-CF027FB389DF}">
      <dgm:prSet phldrT="[Text]" phldr="1"/>
      <dgm:spPr/>
      <dgm:t>
        <a:bodyPr/>
        <a:lstStyle/>
        <a:p>
          <a:endParaRPr lang="en-US" dirty="0"/>
        </a:p>
      </dgm:t>
    </dgm:pt>
    <dgm:pt modelId="{25C1C2A7-138D-4310-9F03-9DBCFBFACCB8}" type="parTrans" cxnId="{F226ED80-B671-44E4-8D92-3A3A84C7B470}">
      <dgm:prSet/>
      <dgm:spPr/>
      <dgm:t>
        <a:bodyPr/>
        <a:lstStyle/>
        <a:p>
          <a:endParaRPr lang="en-US"/>
        </a:p>
      </dgm:t>
    </dgm:pt>
    <dgm:pt modelId="{10CCBD29-7EF0-4528-A43A-9DFDD994C2B5}" type="sibTrans" cxnId="{F226ED80-B671-44E4-8D92-3A3A84C7B470}">
      <dgm:prSet/>
      <dgm:spPr/>
      <dgm:t>
        <a:bodyPr/>
        <a:lstStyle/>
        <a:p>
          <a:endParaRPr lang="en-US"/>
        </a:p>
      </dgm:t>
    </dgm:pt>
    <dgm:pt modelId="{6EE4C076-13F2-46DB-9579-31DB3182AE0F}">
      <dgm:prSet phldrT="[Text]" phldr="1"/>
      <dgm:spPr/>
      <dgm:t>
        <a:bodyPr/>
        <a:lstStyle/>
        <a:p>
          <a:endParaRPr lang="en-US" dirty="0"/>
        </a:p>
      </dgm:t>
    </dgm:pt>
    <dgm:pt modelId="{1610E4E8-79AF-4CAB-A470-E371703D7505}" type="parTrans" cxnId="{AE3F1CC4-3903-4D92-9BCE-D23A6CBCAEE0}">
      <dgm:prSet/>
      <dgm:spPr/>
      <dgm:t>
        <a:bodyPr/>
        <a:lstStyle/>
        <a:p>
          <a:endParaRPr lang="en-US"/>
        </a:p>
      </dgm:t>
    </dgm:pt>
    <dgm:pt modelId="{20B90F05-7468-44E8-993A-74944F9EE3E9}" type="sibTrans" cxnId="{AE3F1CC4-3903-4D92-9BCE-D23A6CBCAEE0}">
      <dgm:prSet/>
      <dgm:spPr/>
      <dgm:t>
        <a:bodyPr/>
        <a:lstStyle/>
        <a:p>
          <a:endParaRPr lang="en-US"/>
        </a:p>
      </dgm:t>
    </dgm:pt>
    <dgm:pt modelId="{6938AC7F-F6B4-4032-B175-F9B2B3398B0F}">
      <dgm:prSet phldrT="[Text]" phldr="1"/>
      <dgm:spPr/>
      <dgm:t>
        <a:bodyPr/>
        <a:lstStyle/>
        <a:p>
          <a:endParaRPr lang="en-US" dirty="0"/>
        </a:p>
      </dgm:t>
    </dgm:pt>
    <dgm:pt modelId="{0B5AD908-1098-410D-8047-47AF31940B45}" type="parTrans" cxnId="{7D060A38-E885-4EB1-90C8-7F5B11569DC2}">
      <dgm:prSet/>
      <dgm:spPr/>
      <dgm:t>
        <a:bodyPr/>
        <a:lstStyle/>
        <a:p>
          <a:endParaRPr lang="en-US"/>
        </a:p>
      </dgm:t>
    </dgm:pt>
    <dgm:pt modelId="{E7C6C4D2-C0FF-40BC-9D64-2AA7BB976F98}" type="sibTrans" cxnId="{7D060A38-E885-4EB1-90C8-7F5B11569DC2}">
      <dgm:prSet/>
      <dgm:spPr/>
      <dgm:t>
        <a:bodyPr/>
        <a:lstStyle/>
        <a:p>
          <a:endParaRPr lang="en-US"/>
        </a:p>
      </dgm:t>
    </dgm:pt>
    <dgm:pt modelId="{4E876138-82D5-4CCE-9E0C-D37B2739E371}">
      <dgm:prSet phldrT="[Text]" phldr="1"/>
      <dgm:spPr/>
      <dgm:t>
        <a:bodyPr/>
        <a:lstStyle/>
        <a:p>
          <a:endParaRPr lang="en-US" dirty="0"/>
        </a:p>
      </dgm:t>
    </dgm:pt>
    <dgm:pt modelId="{573C9872-E1F2-462A-B984-6FA72AF38EB2}" type="parTrans" cxnId="{B1D6E4E9-514B-467B-9CE6-B1A5ABCE719E}">
      <dgm:prSet/>
      <dgm:spPr/>
      <dgm:t>
        <a:bodyPr/>
        <a:lstStyle/>
        <a:p>
          <a:endParaRPr lang="en-US"/>
        </a:p>
      </dgm:t>
    </dgm:pt>
    <dgm:pt modelId="{E9048BE9-58EF-4301-B847-1A1D7BB359F1}" type="sibTrans" cxnId="{B1D6E4E9-514B-467B-9CE6-B1A5ABCE719E}">
      <dgm:prSet/>
      <dgm:spPr/>
      <dgm:t>
        <a:bodyPr/>
        <a:lstStyle/>
        <a:p>
          <a:endParaRPr lang="en-US"/>
        </a:p>
      </dgm:t>
    </dgm:pt>
    <dgm:pt modelId="{B06AC80E-3F80-41D8-9E55-0661851E70D7}">
      <dgm:prSet phldrT="[Text]" phldr="1"/>
      <dgm:spPr/>
      <dgm:t>
        <a:bodyPr/>
        <a:lstStyle/>
        <a:p>
          <a:endParaRPr lang="en-US" dirty="0"/>
        </a:p>
      </dgm:t>
    </dgm:pt>
    <dgm:pt modelId="{BC12E7BA-04EC-417E-96A6-4A45CC3C4F4F}" type="parTrans" cxnId="{0466BF40-7544-4A65-B63F-8D4701CD5772}">
      <dgm:prSet/>
      <dgm:spPr/>
      <dgm:t>
        <a:bodyPr/>
        <a:lstStyle/>
        <a:p>
          <a:endParaRPr lang="en-US"/>
        </a:p>
      </dgm:t>
    </dgm:pt>
    <dgm:pt modelId="{9EEB8DC4-274D-4566-A604-38F1FC71B8E0}" type="sibTrans" cxnId="{0466BF40-7544-4A65-B63F-8D4701CD5772}">
      <dgm:prSet/>
      <dgm:spPr/>
      <dgm:t>
        <a:bodyPr/>
        <a:lstStyle/>
        <a:p>
          <a:endParaRPr lang="en-US"/>
        </a:p>
      </dgm:t>
    </dgm:pt>
    <dgm:pt modelId="{CCE29EA4-0B1C-49BC-827B-F0538ADC5922}" type="pres">
      <dgm:prSet presAssocID="{A239CE99-89EC-42E1-AE96-04EA099894E1}" presName="Name0" presStyleCnt="0">
        <dgm:presLayoutVars>
          <dgm:dir/>
          <dgm:animLvl val="lvl"/>
          <dgm:resizeHandles val="exact"/>
        </dgm:presLayoutVars>
      </dgm:prSet>
      <dgm:spPr/>
      <dgm:t>
        <a:bodyPr/>
        <a:lstStyle/>
        <a:p>
          <a:endParaRPr lang="en-US"/>
        </a:p>
      </dgm:t>
    </dgm:pt>
    <dgm:pt modelId="{A182B3AB-7C53-4746-B79C-1CCA7944D338}" type="pres">
      <dgm:prSet presAssocID="{FB1F8937-9698-4C79-A807-E949375FEC95}" presName="composite" presStyleCnt="0"/>
      <dgm:spPr/>
    </dgm:pt>
    <dgm:pt modelId="{6AF4AFFF-5142-4080-B63F-2DD75E663177}" type="pres">
      <dgm:prSet presAssocID="{FB1F8937-9698-4C79-A807-E949375FEC95}" presName="parTx" presStyleLbl="alignNode1" presStyleIdx="0" presStyleCnt="3">
        <dgm:presLayoutVars>
          <dgm:chMax val="0"/>
          <dgm:chPref val="0"/>
          <dgm:bulletEnabled val="1"/>
        </dgm:presLayoutVars>
      </dgm:prSet>
      <dgm:spPr/>
      <dgm:t>
        <a:bodyPr/>
        <a:lstStyle/>
        <a:p>
          <a:endParaRPr lang="en-US"/>
        </a:p>
      </dgm:t>
    </dgm:pt>
    <dgm:pt modelId="{0016691A-CBD7-46EB-A076-BD506FC24522}" type="pres">
      <dgm:prSet presAssocID="{FB1F8937-9698-4C79-A807-E949375FEC95}" presName="desTx" presStyleLbl="alignAccFollowNode1" presStyleIdx="0" presStyleCnt="3">
        <dgm:presLayoutVars>
          <dgm:bulletEnabled val="1"/>
        </dgm:presLayoutVars>
      </dgm:prSet>
      <dgm:spPr/>
      <dgm:t>
        <a:bodyPr/>
        <a:lstStyle/>
        <a:p>
          <a:endParaRPr lang="en-US"/>
        </a:p>
      </dgm:t>
    </dgm:pt>
    <dgm:pt modelId="{1A186E4A-B594-4B60-AAE0-1B0CFC0E4DCA}" type="pres">
      <dgm:prSet presAssocID="{1FA152FB-FBD1-4D57-899E-896FB563C38F}" presName="space" presStyleCnt="0"/>
      <dgm:spPr/>
    </dgm:pt>
    <dgm:pt modelId="{4F0D932A-9DA3-41EB-A458-7A9E3C05F645}" type="pres">
      <dgm:prSet presAssocID="{56F07CDA-7F5A-4C65-B895-6BE89ABE3B48}" presName="composite" presStyleCnt="0"/>
      <dgm:spPr/>
    </dgm:pt>
    <dgm:pt modelId="{CECFDAEE-3F71-4693-BABD-9D57D7B8AD00}" type="pres">
      <dgm:prSet presAssocID="{56F07CDA-7F5A-4C65-B895-6BE89ABE3B48}" presName="parTx" presStyleLbl="alignNode1" presStyleIdx="1" presStyleCnt="3">
        <dgm:presLayoutVars>
          <dgm:chMax val="0"/>
          <dgm:chPref val="0"/>
          <dgm:bulletEnabled val="1"/>
        </dgm:presLayoutVars>
      </dgm:prSet>
      <dgm:spPr/>
      <dgm:t>
        <a:bodyPr/>
        <a:lstStyle/>
        <a:p>
          <a:endParaRPr lang="en-US"/>
        </a:p>
      </dgm:t>
    </dgm:pt>
    <dgm:pt modelId="{2320C7D4-041F-4B7E-BDFB-2A88EE202B77}" type="pres">
      <dgm:prSet presAssocID="{56F07CDA-7F5A-4C65-B895-6BE89ABE3B48}" presName="desTx" presStyleLbl="alignAccFollowNode1" presStyleIdx="1" presStyleCnt="3">
        <dgm:presLayoutVars>
          <dgm:bulletEnabled val="1"/>
        </dgm:presLayoutVars>
      </dgm:prSet>
      <dgm:spPr/>
      <dgm:t>
        <a:bodyPr/>
        <a:lstStyle/>
        <a:p>
          <a:endParaRPr lang="en-US"/>
        </a:p>
      </dgm:t>
    </dgm:pt>
    <dgm:pt modelId="{4F663A7B-244E-4D10-AE1B-27C1A2A48C44}" type="pres">
      <dgm:prSet presAssocID="{FF9D24C1-69A9-4ABC-A446-3136A6D71968}" presName="space" presStyleCnt="0"/>
      <dgm:spPr/>
    </dgm:pt>
    <dgm:pt modelId="{A13515DF-C8D8-44DA-9762-47292D90CDAC}" type="pres">
      <dgm:prSet presAssocID="{6938AC7F-F6B4-4032-B175-F9B2B3398B0F}" presName="composite" presStyleCnt="0"/>
      <dgm:spPr/>
    </dgm:pt>
    <dgm:pt modelId="{BE2C7D32-81C3-4D8F-8AD0-08DA13B6FAB2}" type="pres">
      <dgm:prSet presAssocID="{6938AC7F-F6B4-4032-B175-F9B2B3398B0F}" presName="parTx" presStyleLbl="alignNode1" presStyleIdx="2" presStyleCnt="3">
        <dgm:presLayoutVars>
          <dgm:chMax val="0"/>
          <dgm:chPref val="0"/>
          <dgm:bulletEnabled val="1"/>
        </dgm:presLayoutVars>
      </dgm:prSet>
      <dgm:spPr/>
      <dgm:t>
        <a:bodyPr/>
        <a:lstStyle/>
        <a:p>
          <a:endParaRPr lang="en-US"/>
        </a:p>
      </dgm:t>
    </dgm:pt>
    <dgm:pt modelId="{5A4953C9-2BD6-402E-B40E-CC253DB45E22}" type="pres">
      <dgm:prSet presAssocID="{6938AC7F-F6B4-4032-B175-F9B2B3398B0F}" presName="desTx" presStyleLbl="alignAccFollowNode1" presStyleIdx="2" presStyleCnt="3">
        <dgm:presLayoutVars>
          <dgm:bulletEnabled val="1"/>
        </dgm:presLayoutVars>
      </dgm:prSet>
      <dgm:spPr/>
      <dgm:t>
        <a:bodyPr/>
        <a:lstStyle/>
        <a:p>
          <a:endParaRPr lang="en-US"/>
        </a:p>
      </dgm:t>
    </dgm:pt>
  </dgm:ptLst>
  <dgm:cxnLst>
    <dgm:cxn modelId="{1297600B-EE92-41E8-BC4C-AD96A9284994}" type="presOf" srcId="{6938AC7F-F6B4-4032-B175-F9B2B3398B0F}" destId="{BE2C7D32-81C3-4D8F-8AD0-08DA13B6FAB2}" srcOrd="0" destOrd="0" presId="urn:microsoft.com/office/officeart/2005/8/layout/hList1"/>
    <dgm:cxn modelId="{F226ED80-B671-44E4-8D92-3A3A84C7B470}" srcId="{56F07CDA-7F5A-4C65-B895-6BE89ABE3B48}" destId="{8E325282-C73B-4162-83A0-CF027FB389DF}" srcOrd="0" destOrd="0" parTransId="{25C1C2A7-138D-4310-9F03-9DBCFBFACCB8}" sibTransId="{10CCBD29-7EF0-4528-A43A-9DFDD994C2B5}"/>
    <dgm:cxn modelId="{052E13AF-7422-4A0F-9F88-909E9ED2F23E}" srcId="{FB1F8937-9698-4C79-A807-E949375FEC95}" destId="{F419452A-AB44-4F68-B3B7-14F6AF031D3C}" srcOrd="1" destOrd="0" parTransId="{432F90E1-8C5E-4737-89F5-3FE81215A5A1}" sibTransId="{6EDF5BAD-9D19-425D-B488-FBC80FB433F3}"/>
    <dgm:cxn modelId="{694C54D7-B403-4FCA-B9BC-E3349CF513CF}" srcId="{A239CE99-89EC-42E1-AE96-04EA099894E1}" destId="{56F07CDA-7F5A-4C65-B895-6BE89ABE3B48}" srcOrd="1" destOrd="0" parTransId="{9E0D65A8-4550-48CC-A7DC-307F16BFCCD5}" sibTransId="{FF9D24C1-69A9-4ABC-A446-3136A6D71968}"/>
    <dgm:cxn modelId="{AE3F1CC4-3903-4D92-9BCE-D23A6CBCAEE0}" srcId="{56F07CDA-7F5A-4C65-B895-6BE89ABE3B48}" destId="{6EE4C076-13F2-46DB-9579-31DB3182AE0F}" srcOrd="1" destOrd="0" parTransId="{1610E4E8-79AF-4CAB-A470-E371703D7505}" sibTransId="{20B90F05-7468-44E8-993A-74944F9EE3E9}"/>
    <dgm:cxn modelId="{62775B3E-B9A5-470F-97B4-4C1CAA996AB6}" type="presOf" srcId="{8E325282-C73B-4162-83A0-CF027FB389DF}" destId="{2320C7D4-041F-4B7E-BDFB-2A88EE202B77}" srcOrd="0" destOrd="0" presId="urn:microsoft.com/office/officeart/2005/8/layout/hList1"/>
    <dgm:cxn modelId="{7D060A38-E885-4EB1-90C8-7F5B11569DC2}" srcId="{A239CE99-89EC-42E1-AE96-04EA099894E1}" destId="{6938AC7F-F6B4-4032-B175-F9B2B3398B0F}" srcOrd="2" destOrd="0" parTransId="{0B5AD908-1098-410D-8047-47AF31940B45}" sibTransId="{E7C6C4D2-C0FF-40BC-9D64-2AA7BB976F98}"/>
    <dgm:cxn modelId="{E1501509-1D13-4C6A-887A-AEB16DCE298E}" type="presOf" srcId="{4E876138-82D5-4CCE-9E0C-D37B2739E371}" destId="{5A4953C9-2BD6-402E-B40E-CC253DB45E22}" srcOrd="0" destOrd="0" presId="urn:microsoft.com/office/officeart/2005/8/layout/hList1"/>
    <dgm:cxn modelId="{B1D6E4E9-514B-467B-9CE6-B1A5ABCE719E}" srcId="{6938AC7F-F6B4-4032-B175-F9B2B3398B0F}" destId="{4E876138-82D5-4CCE-9E0C-D37B2739E371}" srcOrd="0" destOrd="0" parTransId="{573C9872-E1F2-462A-B984-6FA72AF38EB2}" sibTransId="{E9048BE9-58EF-4301-B847-1A1D7BB359F1}"/>
    <dgm:cxn modelId="{65132BF9-0A27-4812-9B39-7EAB65AF9084}" type="presOf" srcId="{F419452A-AB44-4F68-B3B7-14F6AF031D3C}" destId="{0016691A-CBD7-46EB-A076-BD506FC24522}" srcOrd="0" destOrd="1" presId="urn:microsoft.com/office/officeart/2005/8/layout/hList1"/>
    <dgm:cxn modelId="{77C62672-D8C5-465E-B880-407463DECA4F}" type="presOf" srcId="{A239CE99-89EC-42E1-AE96-04EA099894E1}" destId="{CCE29EA4-0B1C-49BC-827B-F0538ADC5922}" srcOrd="0" destOrd="0" presId="urn:microsoft.com/office/officeart/2005/8/layout/hList1"/>
    <dgm:cxn modelId="{0466BF40-7544-4A65-B63F-8D4701CD5772}" srcId="{6938AC7F-F6B4-4032-B175-F9B2B3398B0F}" destId="{B06AC80E-3F80-41D8-9E55-0661851E70D7}" srcOrd="1" destOrd="0" parTransId="{BC12E7BA-04EC-417E-96A6-4A45CC3C4F4F}" sibTransId="{9EEB8DC4-274D-4566-A604-38F1FC71B8E0}"/>
    <dgm:cxn modelId="{2EC99F67-DC71-47B5-B9CC-48F59F08D9D2}" type="presOf" srcId="{6D841913-D3B4-48C1-B475-2025B40C3B54}" destId="{0016691A-CBD7-46EB-A076-BD506FC24522}" srcOrd="0" destOrd="0" presId="urn:microsoft.com/office/officeart/2005/8/layout/hList1"/>
    <dgm:cxn modelId="{D12367E8-0F76-4078-B031-EE5BC799BE7F}" type="presOf" srcId="{6EE4C076-13F2-46DB-9579-31DB3182AE0F}" destId="{2320C7D4-041F-4B7E-BDFB-2A88EE202B77}" srcOrd="0" destOrd="1" presId="urn:microsoft.com/office/officeart/2005/8/layout/hList1"/>
    <dgm:cxn modelId="{CEB2129F-B565-47D7-8565-CCDE62A52E68}" srcId="{FB1F8937-9698-4C79-A807-E949375FEC95}" destId="{6D841913-D3B4-48C1-B475-2025B40C3B54}" srcOrd="0" destOrd="0" parTransId="{385DE554-C5E8-4DFF-B236-0A5917C382A6}" sibTransId="{A7FBE8B2-07E7-4D5B-A66D-D6C28676C1F9}"/>
    <dgm:cxn modelId="{06AE725E-49E8-4678-A561-B5809BF13ABD}" srcId="{A239CE99-89EC-42E1-AE96-04EA099894E1}" destId="{FB1F8937-9698-4C79-A807-E949375FEC95}" srcOrd="0" destOrd="0" parTransId="{CF6338B0-AB64-4AC7-9FB4-D67C3A3EE501}" sibTransId="{1FA152FB-FBD1-4D57-899E-896FB563C38F}"/>
    <dgm:cxn modelId="{AB6F15D7-1EB4-4A27-84CB-486DEB89C0B2}" type="presOf" srcId="{56F07CDA-7F5A-4C65-B895-6BE89ABE3B48}" destId="{CECFDAEE-3F71-4693-BABD-9D57D7B8AD00}" srcOrd="0" destOrd="0" presId="urn:microsoft.com/office/officeart/2005/8/layout/hList1"/>
    <dgm:cxn modelId="{96130BDA-9D31-45C0-A486-15FACC9867A9}" type="presOf" srcId="{B06AC80E-3F80-41D8-9E55-0661851E70D7}" destId="{5A4953C9-2BD6-402E-B40E-CC253DB45E22}" srcOrd="0" destOrd="1" presId="urn:microsoft.com/office/officeart/2005/8/layout/hList1"/>
    <dgm:cxn modelId="{7B9513F0-7BAC-49C5-93C5-BC2679E07C22}" type="presOf" srcId="{FB1F8937-9698-4C79-A807-E949375FEC95}" destId="{6AF4AFFF-5142-4080-B63F-2DD75E663177}" srcOrd="0" destOrd="0" presId="urn:microsoft.com/office/officeart/2005/8/layout/hList1"/>
    <dgm:cxn modelId="{517F4C72-A6AB-4831-A6D6-D48A794855BC}" type="presParOf" srcId="{CCE29EA4-0B1C-49BC-827B-F0538ADC5922}" destId="{A182B3AB-7C53-4746-B79C-1CCA7944D338}" srcOrd="0" destOrd="0" presId="urn:microsoft.com/office/officeart/2005/8/layout/hList1"/>
    <dgm:cxn modelId="{EE513419-0B73-4851-917A-869367D7E223}" type="presParOf" srcId="{A182B3AB-7C53-4746-B79C-1CCA7944D338}" destId="{6AF4AFFF-5142-4080-B63F-2DD75E663177}" srcOrd="0" destOrd="0" presId="urn:microsoft.com/office/officeart/2005/8/layout/hList1"/>
    <dgm:cxn modelId="{404491AA-6059-46F2-AB2D-997627F7F1C7}" type="presParOf" srcId="{A182B3AB-7C53-4746-B79C-1CCA7944D338}" destId="{0016691A-CBD7-46EB-A076-BD506FC24522}" srcOrd="1" destOrd="0" presId="urn:microsoft.com/office/officeart/2005/8/layout/hList1"/>
    <dgm:cxn modelId="{809DEFB2-FAA7-4457-94B4-8031900EF32C}" type="presParOf" srcId="{CCE29EA4-0B1C-49BC-827B-F0538ADC5922}" destId="{1A186E4A-B594-4B60-AAE0-1B0CFC0E4DCA}" srcOrd="1" destOrd="0" presId="urn:microsoft.com/office/officeart/2005/8/layout/hList1"/>
    <dgm:cxn modelId="{57E623C5-E8FF-4CC2-8AB6-D3084968B1D9}" type="presParOf" srcId="{CCE29EA4-0B1C-49BC-827B-F0538ADC5922}" destId="{4F0D932A-9DA3-41EB-A458-7A9E3C05F645}" srcOrd="2" destOrd="0" presId="urn:microsoft.com/office/officeart/2005/8/layout/hList1"/>
    <dgm:cxn modelId="{E2217DEC-AA72-4B4C-A024-91294DF37BE3}" type="presParOf" srcId="{4F0D932A-9DA3-41EB-A458-7A9E3C05F645}" destId="{CECFDAEE-3F71-4693-BABD-9D57D7B8AD00}" srcOrd="0" destOrd="0" presId="urn:microsoft.com/office/officeart/2005/8/layout/hList1"/>
    <dgm:cxn modelId="{3E8AD5AB-BED1-4086-8AEE-3CDD1029F070}" type="presParOf" srcId="{4F0D932A-9DA3-41EB-A458-7A9E3C05F645}" destId="{2320C7D4-041F-4B7E-BDFB-2A88EE202B77}" srcOrd="1" destOrd="0" presId="urn:microsoft.com/office/officeart/2005/8/layout/hList1"/>
    <dgm:cxn modelId="{0F8B9C2B-826C-4317-95FA-1176E0670BE5}" type="presParOf" srcId="{CCE29EA4-0B1C-49BC-827B-F0538ADC5922}" destId="{4F663A7B-244E-4D10-AE1B-27C1A2A48C44}" srcOrd="3" destOrd="0" presId="urn:microsoft.com/office/officeart/2005/8/layout/hList1"/>
    <dgm:cxn modelId="{FFBD1ADD-30E1-4F51-9FA9-6C56718C7B71}" type="presParOf" srcId="{CCE29EA4-0B1C-49BC-827B-F0538ADC5922}" destId="{A13515DF-C8D8-44DA-9762-47292D90CDAC}" srcOrd="4" destOrd="0" presId="urn:microsoft.com/office/officeart/2005/8/layout/hList1"/>
    <dgm:cxn modelId="{ED79B18F-7279-4881-B737-A1549CBB0750}" type="presParOf" srcId="{A13515DF-C8D8-44DA-9762-47292D90CDAC}" destId="{BE2C7D32-81C3-4D8F-8AD0-08DA13B6FAB2}" srcOrd="0" destOrd="0" presId="urn:microsoft.com/office/officeart/2005/8/layout/hList1"/>
    <dgm:cxn modelId="{1536754E-EF34-4AE7-974D-7B2CC6AB1D9A}" type="presParOf" srcId="{A13515DF-C8D8-44DA-9762-47292D90CDAC}" destId="{5A4953C9-2BD6-402E-B40E-CC253DB45E2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2302" tIns="46151" rIns="92302" bIns="46151" rtlCol="0"/>
          <a:lstStyle>
            <a:lvl1pPr algn="r">
              <a:defRPr sz="1200"/>
            </a:lvl1pPr>
          </a:lstStyle>
          <a:p>
            <a:fld id="{F63EA089-BBDD-424A-B341-16C4CD4A4844}" type="datetimeFigureOut">
              <a:rPr lang="en-US" smtClean="0"/>
              <a:pPr/>
              <a:t>3/16/2016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302" tIns="46151" rIns="92302"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302" tIns="46151" rIns="92302" bIns="46151" rtlCol="0" anchor="b"/>
          <a:lstStyle>
            <a:lvl1pPr algn="r">
              <a:defRPr sz="1200"/>
            </a:lvl1pPr>
          </a:lstStyle>
          <a:p>
            <a:fld id="{085E76AF-73E4-4723-8AB3-A0441028B880}" type="slidenum">
              <a:rPr lang="en-US" smtClean="0"/>
              <a:pPr/>
              <a:t>‹#›</a:t>
            </a:fld>
            <a:endParaRPr lang="en-US" dirty="0"/>
          </a:p>
        </p:txBody>
      </p:sp>
    </p:spTree>
    <p:extLst>
      <p:ext uri="{BB962C8B-B14F-4D97-AF65-F5344CB8AC3E}">
        <p14:creationId xmlns:p14="http://schemas.microsoft.com/office/powerpoint/2010/main" xmlns="" val="95795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619125"/>
            <a:ext cx="4181475" cy="3136900"/>
          </a:xfrm>
        </p:spPr>
      </p:sp>
      <p:sp>
        <p:nvSpPr>
          <p:cNvPr id="3" name="Notes Placeholder 2"/>
          <p:cNvSpPr>
            <a:spLocks noGrp="1"/>
          </p:cNvSpPr>
          <p:nvPr>
            <p:ph type="body" idx="1"/>
          </p:nvPr>
        </p:nvSpPr>
        <p:spPr>
          <a:xfrm>
            <a:off x="685800" y="3950969"/>
            <a:ext cx="5486400" cy="4878997"/>
          </a:xfrm>
        </p:spPr>
        <p:txBody>
          <a:bodyPr/>
          <a:lstStyle/>
          <a:p>
            <a:r>
              <a:rPr lang="en-US" b="1" dirty="0"/>
              <a:t>About Atlantic Coast Pipeline, LLC</a:t>
            </a:r>
            <a:endParaRPr lang="en-US" dirty="0"/>
          </a:p>
          <a:p>
            <a:pPr marL="173066" indent="-173066">
              <a:buFont typeface="Arial" panose="020B0604020202020204" pitchFamily="34" charset="0"/>
              <a:buChar char="•"/>
            </a:pPr>
            <a:r>
              <a:rPr lang="en-US" dirty="0"/>
              <a:t>Atlantic Coast Pipeline, LLC is a company formed by four major U.S. energy companies</a:t>
            </a:r>
          </a:p>
          <a:p>
            <a:pPr marL="634575" lvl="1" indent="-173066">
              <a:buFont typeface="Arial" panose="020B0604020202020204" pitchFamily="34" charset="0"/>
              <a:buChar char="•"/>
            </a:pPr>
            <a:r>
              <a:rPr lang="en-US" dirty="0"/>
              <a:t>Dominion (NYSE: D)</a:t>
            </a:r>
          </a:p>
          <a:p>
            <a:pPr marL="634575" lvl="1" indent="-173066">
              <a:buFont typeface="Arial" panose="020B0604020202020204" pitchFamily="34" charset="0"/>
              <a:buChar char="•"/>
            </a:pPr>
            <a:r>
              <a:rPr lang="en-US" dirty="0"/>
              <a:t>Duke Energy (NYSE: DUK)</a:t>
            </a:r>
          </a:p>
          <a:p>
            <a:pPr marL="634575" lvl="1" indent="-173066">
              <a:buFont typeface="Arial" panose="020B0604020202020204" pitchFamily="34" charset="0"/>
              <a:buChar char="•"/>
            </a:pPr>
            <a:r>
              <a:rPr lang="en-US" dirty="0"/>
              <a:t>Piedmont Natural Gas (NYSE: PNY) and </a:t>
            </a:r>
          </a:p>
          <a:p>
            <a:pPr marL="634575" lvl="1" indent="-173066">
              <a:buFont typeface="Arial" panose="020B0604020202020204" pitchFamily="34" charset="0"/>
              <a:buChar char="•"/>
            </a:pPr>
            <a:r>
              <a:rPr lang="en-US" dirty="0"/>
              <a:t>AGL Resources (NYSE: GAS)</a:t>
            </a:r>
          </a:p>
          <a:p>
            <a:pPr marL="634575" lvl="1" indent="-173066">
              <a:buFont typeface="Arial" panose="020B0604020202020204" pitchFamily="34" charset="0"/>
              <a:buChar char="•"/>
            </a:pPr>
            <a:endParaRPr lang="en-US" dirty="0"/>
          </a:p>
          <a:p>
            <a:pPr marL="173066" indent="-173066">
              <a:buFont typeface="Arial" panose="020B0604020202020204" pitchFamily="34" charset="0"/>
              <a:buChar char="•"/>
            </a:pPr>
            <a:r>
              <a:rPr lang="en-US" dirty="0"/>
              <a:t>The company was created to develop, own and operate the Atlantic Coast Pipeline (ACP), an interstate natural gas transmission pipeline designed to meet growing energy needs in Virginia and North Carolina. </a:t>
            </a:r>
          </a:p>
          <a:p>
            <a:pPr marL="173066" indent="-173066">
              <a:buFont typeface="Arial" panose="020B0604020202020204" pitchFamily="34" charset="0"/>
              <a:buChar char="•"/>
            </a:pPr>
            <a:endParaRPr lang="en-US" dirty="0"/>
          </a:p>
          <a:p>
            <a:pPr marL="173066" indent="-173066">
              <a:buFont typeface="Arial" panose="020B0604020202020204" pitchFamily="34" charset="0"/>
              <a:buChar char="•"/>
            </a:pPr>
            <a:r>
              <a:rPr lang="en-US" dirty="0"/>
              <a:t>The ACP would be capable of delivering 1.5 billion cubic feet per day of natural gas, through access to multiple supply basins throughout the U.S.\</a:t>
            </a:r>
          </a:p>
          <a:p>
            <a:pPr marL="634575" lvl="1" indent="-173066">
              <a:buFont typeface="Arial" panose="020B0604020202020204" pitchFamily="34" charset="0"/>
              <a:buChar char="•"/>
            </a:pPr>
            <a:r>
              <a:rPr lang="en-US" dirty="0"/>
              <a:t>The gas would be used to generate electricity as well as heat homes and run local businesses. </a:t>
            </a:r>
          </a:p>
          <a:p>
            <a:pPr marL="173066" indent="-173066">
              <a:buFont typeface="Arial" panose="020B0604020202020204" pitchFamily="34" charset="0"/>
              <a:buChar char="•"/>
            </a:pPr>
            <a:endParaRPr lang="en-US" dirty="0"/>
          </a:p>
          <a:p>
            <a:pPr marL="173066" indent="-173066">
              <a:buFont typeface="Arial" panose="020B0604020202020204" pitchFamily="34" charset="0"/>
              <a:buChar char="•"/>
            </a:pPr>
            <a:r>
              <a:rPr lang="en-US" dirty="0"/>
              <a:t>The underground pipeline project will facilitate cleaner air, increase reliability and security of natural gas supplies, and provide a significant economic boost in Virginia and North Carolina.</a:t>
            </a:r>
          </a:p>
          <a:p>
            <a:pPr marL="173066" indent="-173066">
              <a:buFont typeface="Arial" panose="020B0604020202020204" pitchFamily="34" charset="0"/>
              <a:buChar char="•"/>
            </a:pPr>
            <a:endParaRPr lang="en-US" dirty="0"/>
          </a:p>
          <a:p>
            <a:pPr marL="173066" indent="-173066">
              <a:buFont typeface="Arial" panose="020B0604020202020204" pitchFamily="34" charset="0"/>
              <a:buChar char="•"/>
            </a:pPr>
            <a:r>
              <a:rPr lang="en-US" b="1" dirty="0"/>
              <a:t>Dominion would oversee the pipeline construction and operations on behalf of the company.</a:t>
            </a:r>
          </a:p>
          <a:p>
            <a:r>
              <a:rPr lang="en-US" dirty="0"/>
              <a:t> </a:t>
            </a:r>
          </a:p>
          <a:p>
            <a:endParaRPr lang="en-US" dirty="0"/>
          </a:p>
        </p:txBody>
      </p:sp>
      <p:sp>
        <p:nvSpPr>
          <p:cNvPr id="4" name="Slide Number Placeholder 3"/>
          <p:cNvSpPr>
            <a:spLocks noGrp="1"/>
          </p:cNvSpPr>
          <p:nvPr>
            <p:ph type="sldNum" sz="quarter" idx="10"/>
          </p:nvPr>
        </p:nvSpPr>
        <p:spPr/>
        <p:txBody>
          <a:bodyPr/>
          <a:lstStyle/>
          <a:p>
            <a:fld id="{80E15EAB-8393-4D44-A985-E741AC4AA295}" type="slidenum">
              <a:rPr lang="en-US" smtClean="0"/>
              <a:pPr/>
              <a:t>1</a:t>
            </a:fld>
            <a:endParaRPr lang="en-US" dirty="0"/>
          </a:p>
        </p:txBody>
      </p:sp>
    </p:spTree>
    <p:extLst>
      <p:ext uri="{BB962C8B-B14F-4D97-AF65-F5344CB8AC3E}">
        <p14:creationId xmlns:p14="http://schemas.microsoft.com/office/powerpoint/2010/main" xmlns="" val="71493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66" indent="-173066">
              <a:buFont typeface="Arial" panose="020B0604020202020204" pitchFamily="34" charset="0"/>
              <a:buChar char="•"/>
            </a:pPr>
            <a:r>
              <a:rPr lang="en-US" dirty="0" smtClean="0"/>
              <a:t>ACP will have significant economic</a:t>
            </a:r>
            <a:r>
              <a:rPr lang="en-US" baseline="0" dirty="0" smtClean="0"/>
              <a:t> impacts in North Carolina.</a:t>
            </a:r>
          </a:p>
          <a:p>
            <a:endParaRPr lang="en-US" baseline="0" dirty="0" smtClean="0"/>
          </a:p>
        </p:txBody>
      </p:sp>
      <p:sp>
        <p:nvSpPr>
          <p:cNvPr id="4" name="Slide Number Placeholder 3"/>
          <p:cNvSpPr>
            <a:spLocks noGrp="1"/>
          </p:cNvSpPr>
          <p:nvPr>
            <p:ph type="sldNum" sz="quarter" idx="10"/>
          </p:nvPr>
        </p:nvSpPr>
        <p:spPr/>
        <p:txBody>
          <a:bodyPr/>
          <a:lstStyle/>
          <a:p>
            <a:fld id="{31B45199-01A3-438C-BCA3-B9240B716CA1}" type="slidenum">
              <a:rPr lang="en-US" smtClean="0"/>
              <a:pPr/>
              <a:t>10</a:t>
            </a:fld>
            <a:endParaRPr lang="en-US" dirty="0"/>
          </a:p>
        </p:txBody>
      </p:sp>
    </p:spTree>
    <p:extLst>
      <p:ext uri="{BB962C8B-B14F-4D97-AF65-F5344CB8AC3E}">
        <p14:creationId xmlns:p14="http://schemas.microsoft.com/office/powerpoint/2010/main" xmlns="" val="273988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66" indent="-173066">
              <a:buFont typeface="Arial" panose="020B0604020202020204" pitchFamily="34" charset="0"/>
              <a:buChar char="•"/>
            </a:pPr>
            <a:r>
              <a:rPr lang="en-US" baseline="0" dirty="0" smtClean="0"/>
              <a:t>Additional benefits to Virginia and North Carolina markets</a:t>
            </a:r>
          </a:p>
        </p:txBody>
      </p:sp>
      <p:sp>
        <p:nvSpPr>
          <p:cNvPr id="4" name="Slide Number Placeholder 3"/>
          <p:cNvSpPr>
            <a:spLocks noGrp="1"/>
          </p:cNvSpPr>
          <p:nvPr>
            <p:ph type="sldNum" sz="quarter" idx="10"/>
          </p:nvPr>
        </p:nvSpPr>
        <p:spPr/>
        <p:txBody>
          <a:bodyPr/>
          <a:lstStyle/>
          <a:p>
            <a:fld id="{31B45199-01A3-438C-BCA3-B9240B716CA1}" type="slidenum">
              <a:rPr lang="en-US" smtClean="0"/>
              <a:pPr/>
              <a:t>11</a:t>
            </a:fld>
            <a:endParaRPr lang="en-US" dirty="0"/>
          </a:p>
        </p:txBody>
      </p:sp>
    </p:spTree>
    <p:extLst>
      <p:ext uri="{BB962C8B-B14F-4D97-AF65-F5344CB8AC3E}">
        <p14:creationId xmlns:p14="http://schemas.microsoft.com/office/powerpoint/2010/main" xmlns="" val="20241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0" y="463550"/>
            <a:ext cx="3098800" cy="2324100"/>
          </a:xfrm>
        </p:spPr>
      </p:sp>
      <p:sp>
        <p:nvSpPr>
          <p:cNvPr id="3" name="Notes Placeholder 2"/>
          <p:cNvSpPr>
            <a:spLocks noGrp="1"/>
          </p:cNvSpPr>
          <p:nvPr>
            <p:ph type="body" idx="1"/>
          </p:nvPr>
        </p:nvSpPr>
        <p:spPr>
          <a:xfrm>
            <a:off x="457200" y="2866391"/>
            <a:ext cx="6172200" cy="5963576"/>
          </a:xfrm>
        </p:spPr>
        <p:txBody>
          <a:bodyPr>
            <a:normAutofit fontScale="85000" lnSpcReduction="20000"/>
          </a:bodyPr>
          <a:lstStyle/>
          <a:p>
            <a:pPr marL="173066" indent="-173066">
              <a:buFont typeface="Arial" panose="020B0604020202020204" pitchFamily="34" charset="0"/>
              <a:buChar char="•"/>
            </a:pPr>
            <a:r>
              <a:rPr lang="en-US" dirty="0" smtClean="0"/>
              <a:t>Since the project was first announced last spring, crews have</a:t>
            </a:r>
            <a:r>
              <a:rPr lang="en-US" baseline="0" dirty="0" smtClean="0"/>
              <a:t> been out surveying and gathering information to help determine the best route with the least impact to environmental, historical and cultural resources</a:t>
            </a:r>
          </a:p>
          <a:p>
            <a:pPr marL="173066" indent="-173066">
              <a:buFont typeface="Arial" panose="020B0604020202020204" pitchFamily="34" charset="0"/>
              <a:buChar char="•"/>
            </a:pPr>
            <a:r>
              <a:rPr lang="en-US" baseline="0" dirty="0" smtClean="0"/>
              <a:t>This includes</a:t>
            </a:r>
          </a:p>
          <a:p>
            <a:pPr marL="634575" lvl="1" indent="-173066">
              <a:buFont typeface="Arial" panose="020B0604020202020204" pitchFamily="34" charset="0"/>
              <a:buChar char="•"/>
            </a:pPr>
            <a:r>
              <a:rPr lang="en-US" baseline="0" dirty="0" smtClean="0"/>
              <a:t>Meetings with individual landowners (and surveys)</a:t>
            </a:r>
          </a:p>
          <a:p>
            <a:pPr marL="634575" lvl="1" indent="-173066">
              <a:buFont typeface="Arial" panose="020B0604020202020204" pitchFamily="34" charset="0"/>
              <a:buChar char="•"/>
            </a:pPr>
            <a:r>
              <a:rPr lang="en-US" baseline="0" dirty="0" smtClean="0"/>
              <a:t>Public meetings (more on that in the next couple of slides)</a:t>
            </a:r>
          </a:p>
          <a:p>
            <a:pPr marL="634575" lvl="1" indent="-173066">
              <a:buFont typeface="Arial" panose="020B0604020202020204" pitchFamily="34" charset="0"/>
              <a:buChar char="•"/>
            </a:pPr>
            <a:r>
              <a:rPr lang="en-US" baseline="0" dirty="0" smtClean="0"/>
              <a:t>Stakeholder outreach to elected officials, chambers of commerce, regulatory agencies, citizen groups, state and federal park and forest staff, homeowners associations, environmental groups, tribal entities and other business, civic and special interest organizations</a:t>
            </a:r>
            <a:endParaRPr lang="en-US" dirty="0" smtClean="0"/>
          </a:p>
          <a:p>
            <a:pPr marL="173066" indent="-173066">
              <a:buFont typeface="Arial" panose="020B0604020202020204" pitchFamily="34" charset="0"/>
              <a:buChar char="•"/>
            </a:pPr>
            <a:endParaRPr lang="en-US" dirty="0" smtClean="0"/>
          </a:p>
          <a:p>
            <a:pPr marL="173066" indent="-173066" defTabSz="923018">
              <a:buFont typeface="Arial" panose="020B0604020202020204" pitchFamily="34" charset="0"/>
              <a:buChar char="•"/>
              <a:defRPr/>
            </a:pPr>
            <a:r>
              <a:rPr lang="en-US" dirty="0" smtClean="0"/>
              <a:t>Prior</a:t>
            </a:r>
            <a:r>
              <a:rPr lang="en-US" baseline="0" dirty="0" smtClean="0"/>
              <a:t> to the start of the pre-filing phase, Dominion hosted a series of 13 open houses along the study corridor in September 2014.</a:t>
            </a:r>
          </a:p>
          <a:p>
            <a:pPr marL="173066" indent="-173066">
              <a:buFont typeface="Arial" panose="020B0604020202020204" pitchFamily="34" charset="0"/>
              <a:buChar char="•"/>
            </a:pPr>
            <a:r>
              <a:rPr lang="en-US" dirty="0" smtClean="0"/>
              <a:t>The project is</a:t>
            </a:r>
            <a:r>
              <a:rPr lang="en-US" baseline="0" dirty="0" smtClean="0"/>
              <a:t> currently in the Pre-application-filing phase. </a:t>
            </a:r>
          </a:p>
          <a:p>
            <a:pPr marL="634575" lvl="1" indent="-173066">
              <a:buFont typeface="Arial" panose="020B0604020202020204" pitchFamily="34" charset="0"/>
              <a:buChar char="•"/>
            </a:pPr>
            <a:r>
              <a:rPr lang="en-US" baseline="0" dirty="0" smtClean="0"/>
              <a:t>ACP submitted a request to begin the pre-application process to the FERC on October 31, 2014</a:t>
            </a:r>
          </a:p>
          <a:p>
            <a:pPr marL="634575" lvl="1" indent="-173066">
              <a:buFont typeface="Arial" panose="020B0604020202020204" pitchFamily="34" charset="0"/>
              <a:buChar char="•"/>
            </a:pPr>
            <a:r>
              <a:rPr lang="en-US" baseline="0" dirty="0" smtClean="0"/>
              <a:t>On </a:t>
            </a:r>
            <a:r>
              <a:rPr lang="en-US" baseline="0" dirty="0" smtClean="0">
                <a:solidFill>
                  <a:srgbClr val="FF0000"/>
                </a:solidFill>
              </a:rPr>
              <a:t>November 13, 2014,</a:t>
            </a:r>
            <a:r>
              <a:rPr lang="en-US" baseline="0" dirty="0" smtClean="0"/>
              <a:t> the FERC accepted the application and the pre-filing officially began</a:t>
            </a:r>
            <a:r>
              <a:rPr lang="en-US" baseline="0" dirty="0" smtClean="0">
                <a:solidFill>
                  <a:srgbClr val="000066"/>
                </a:solidFill>
              </a:rPr>
              <a:t>.</a:t>
            </a:r>
          </a:p>
          <a:p>
            <a:pPr marL="461509" lvl="1"/>
            <a:endParaRPr lang="en-US" dirty="0" smtClean="0">
              <a:solidFill>
                <a:schemeClr val="accent1"/>
              </a:solidFill>
            </a:endParaRPr>
          </a:p>
          <a:p>
            <a:pPr marL="173066" indent="-173066" defTabSz="940555">
              <a:buFont typeface="Arial" panose="020B0604020202020204" pitchFamily="34" charset="0"/>
              <a:buChar char="•"/>
              <a:defRPr/>
            </a:pPr>
            <a:r>
              <a:rPr lang="en-US" dirty="0" smtClean="0"/>
              <a:t>A second round of</a:t>
            </a:r>
            <a:r>
              <a:rPr lang="en-US" baseline="0" dirty="0" smtClean="0"/>
              <a:t> open houses was held in January 2015</a:t>
            </a:r>
          </a:p>
          <a:p>
            <a:pPr marL="634575" lvl="1" indent="-173066" defTabSz="940555">
              <a:buFont typeface="Arial" panose="020B0604020202020204" pitchFamily="34" charset="0"/>
              <a:buChar char="•"/>
              <a:defRPr/>
            </a:pPr>
            <a:r>
              <a:rPr lang="en-US" baseline="0" dirty="0" smtClean="0"/>
              <a:t>The open houses provide an opportunity for the project team to share information, receive feedback from stakeholders and respond to questions about the project.</a:t>
            </a:r>
          </a:p>
          <a:p>
            <a:pPr marL="634575" lvl="1" indent="-173066" defTabSz="940555">
              <a:buFont typeface="Arial" panose="020B0604020202020204" pitchFamily="34" charset="0"/>
              <a:buChar char="•"/>
              <a:defRPr/>
            </a:pPr>
            <a:r>
              <a:rPr lang="en-US" dirty="0" smtClean="0"/>
              <a:t>I’ll share additional information about these open houses in just a minute</a:t>
            </a:r>
          </a:p>
          <a:p>
            <a:pPr marL="634575" lvl="1" indent="-173066" defTabSz="940555">
              <a:buFont typeface="Arial" panose="020B0604020202020204" pitchFamily="34" charset="0"/>
              <a:buChar char="•"/>
              <a:defRPr/>
            </a:pPr>
            <a:endParaRPr lang="en-US" baseline="0" dirty="0" smtClean="0"/>
          </a:p>
          <a:p>
            <a:pPr marL="173066" indent="-173066" defTabSz="940555">
              <a:buFont typeface="Arial" panose="020B0604020202020204" pitchFamily="34" charset="0"/>
              <a:buChar char="•"/>
              <a:defRPr/>
            </a:pPr>
            <a:r>
              <a:rPr lang="en-US" baseline="0" dirty="0" smtClean="0"/>
              <a:t>3 supplemental open houses were held in March 2015 to share information about route alternatives being considered</a:t>
            </a:r>
          </a:p>
          <a:p>
            <a:pPr marL="173066" indent="-173066" defTabSz="940555">
              <a:buFont typeface="Arial" panose="020B0604020202020204" pitchFamily="34" charset="0"/>
              <a:buChar char="•"/>
              <a:defRPr/>
            </a:pPr>
            <a:endParaRPr lang="en-US" baseline="0" dirty="0" smtClean="0"/>
          </a:p>
          <a:p>
            <a:pPr marL="173066" indent="-173066" defTabSz="940555">
              <a:buFont typeface="Arial" panose="020B0604020202020204" pitchFamily="34" charset="0"/>
              <a:buChar char="•"/>
              <a:defRPr/>
            </a:pPr>
            <a:r>
              <a:rPr lang="en-US" baseline="0" dirty="0" smtClean="0"/>
              <a:t>The FERC scoping period began on February 27, 2015</a:t>
            </a:r>
          </a:p>
          <a:p>
            <a:pPr marL="634575" lvl="1" indent="-173066" defTabSz="940555">
              <a:buFont typeface="Arial" panose="020B0604020202020204" pitchFamily="34" charset="0"/>
              <a:buChar char="•"/>
              <a:defRPr/>
            </a:pPr>
            <a:r>
              <a:rPr lang="en-US" baseline="0" dirty="0" smtClean="0"/>
              <a:t>FERC issued a “Notice of Intent” to develop an Environmental Impact Statement for the project</a:t>
            </a:r>
          </a:p>
          <a:p>
            <a:pPr marL="634575" lvl="1" indent="-173066" defTabSz="940555">
              <a:buFont typeface="Arial" panose="020B0604020202020204" pitchFamily="34" charset="0"/>
              <a:buChar char="•"/>
              <a:defRPr/>
            </a:pPr>
            <a:r>
              <a:rPr lang="en-US" baseline="0" dirty="0" smtClean="0"/>
              <a:t>During scoping, public comments are sought regarding the “scope” of environmental review that should be conducted on the project</a:t>
            </a:r>
          </a:p>
          <a:p>
            <a:pPr marL="173066" indent="-173066" defTabSz="940555">
              <a:buFont typeface="Arial" panose="020B0604020202020204" pitchFamily="34" charset="0"/>
              <a:buChar char="•"/>
              <a:defRPr/>
            </a:pPr>
            <a:endParaRPr lang="en-US" baseline="0" dirty="0" smtClean="0"/>
          </a:p>
          <a:p>
            <a:pPr marL="173066" indent="-173066" defTabSz="940555">
              <a:buFont typeface="Arial" panose="020B0604020202020204" pitchFamily="34" charset="0"/>
              <a:buChar char="•"/>
              <a:defRPr/>
            </a:pPr>
            <a:r>
              <a:rPr lang="en-US" baseline="0" dirty="0" smtClean="0"/>
              <a:t>FERC hosted a 10 scoping meetings in March 2015.</a:t>
            </a:r>
          </a:p>
          <a:p>
            <a:pPr marL="634575" lvl="1" indent="-173066" defTabSz="940555">
              <a:buFont typeface="Arial" panose="020B0604020202020204" pitchFamily="34" charset="0"/>
              <a:buChar char="•"/>
              <a:defRPr/>
            </a:pPr>
            <a:r>
              <a:rPr lang="en-US" baseline="0" dirty="0" smtClean="0"/>
              <a:t>The scoping meetings provide an opportunity for stakeholders to share information on potential environmental impacts and help determine the scope of FERC’s environmental review of ACP.</a:t>
            </a:r>
            <a:r>
              <a:rPr lang="en-US" b="1" baseline="0" dirty="0" smtClean="0"/>
              <a:t> </a:t>
            </a:r>
          </a:p>
          <a:p>
            <a:pPr marL="634575" lvl="1" indent="-173066" defTabSz="940555">
              <a:buFont typeface="Arial" panose="020B0604020202020204" pitchFamily="34" charset="0"/>
              <a:buChar char="•"/>
              <a:defRPr/>
            </a:pPr>
            <a:endParaRPr lang="en-US" b="1" baseline="0" dirty="0" smtClean="0"/>
          </a:p>
          <a:p>
            <a:pPr marL="173066" indent="-173066" defTabSz="940555">
              <a:buFont typeface="Arial" panose="020B0604020202020204" pitchFamily="34" charset="0"/>
              <a:buChar char="•"/>
              <a:defRPr/>
            </a:pPr>
            <a:r>
              <a:rPr lang="en-US" b="1" baseline="0" dirty="0" smtClean="0"/>
              <a:t>Scoping period ended on April 28, 2015</a:t>
            </a:r>
          </a:p>
          <a:p>
            <a:endParaRPr lang="en-US" dirty="0" smtClean="0"/>
          </a:p>
          <a:p>
            <a:pPr marL="173066" indent="-173066">
              <a:buFont typeface="Arial" panose="020B0604020202020204" pitchFamily="34" charset="0"/>
              <a:buChar char="•"/>
            </a:pPr>
            <a:r>
              <a:rPr lang="en-US" dirty="0" smtClean="0"/>
              <a:t>If the project is approved, we would anticipate construction being done in segments over two years. </a:t>
            </a:r>
          </a:p>
          <a:p>
            <a:pPr marL="173066" indent="-173066">
              <a:buFont typeface="Arial" panose="020B0604020202020204" pitchFamily="34" charset="0"/>
              <a:buChar char="•"/>
            </a:pPr>
            <a:r>
              <a:rPr lang="en-US" dirty="0" smtClean="0"/>
              <a:t>Construction activities will be completed in one area and crews will move on to the next – segment by segment along the route</a:t>
            </a:r>
            <a:endParaRPr lang="en-US" dirty="0"/>
          </a:p>
          <a:p>
            <a:pPr marL="173066" indent="-173066">
              <a:buFont typeface="Arial" panose="020B0604020202020204" pitchFamily="34" charset="0"/>
              <a:buChar char="•"/>
            </a:pPr>
            <a:endParaRPr lang="en-US" dirty="0" smtClean="0"/>
          </a:p>
          <a:p>
            <a:pPr marL="173066" indent="-173066">
              <a:buFont typeface="Arial" panose="020B0604020202020204" pitchFamily="34" charset="0"/>
              <a:buChar char="•"/>
            </a:pPr>
            <a:r>
              <a:rPr lang="en-US" dirty="0" smtClean="0"/>
              <a:t>The FERC will also coordinate with other federal and state agencies to address land… air… water… species… economic… and other issues. </a:t>
            </a:r>
          </a:p>
          <a:p>
            <a:endParaRPr lang="en-US" dirty="0" smtClean="0"/>
          </a:p>
          <a:p>
            <a:pPr marL="173066" indent="-173066">
              <a:buFont typeface="Arial" panose="020B0604020202020204" pitchFamily="34" charset="0"/>
              <a:buChar char="•"/>
            </a:pPr>
            <a:r>
              <a:rPr lang="en-US" dirty="0" smtClean="0"/>
              <a:t>The proposed pipeline would be designed, constructed, operated and maintained in accordance with the FERC and the U.S. Department of Transportation and all other applicable regulations, standards and guidelines for </a:t>
            </a:r>
            <a:r>
              <a:rPr lang="en-US" u="sng" dirty="0" smtClean="0"/>
              <a:t>safety</a:t>
            </a:r>
            <a:r>
              <a:rPr lang="en-US" dirty="0" smtClean="0"/>
              <a:t>.</a:t>
            </a:r>
          </a:p>
          <a:p>
            <a:pPr marL="173066" indent="-173066">
              <a:buFont typeface="Arial" panose="020B0604020202020204" pitchFamily="34" charset="0"/>
              <a:buChar char="•"/>
            </a:pPr>
            <a:endParaRPr lang="en-US" dirty="0" smtClean="0"/>
          </a:p>
          <a:p>
            <a:pPr marL="173066" indent="-173066" defTabSz="940555">
              <a:buFont typeface="Arial" panose="020B0604020202020204" pitchFamily="34" charset="0"/>
              <a:buChar char="•"/>
              <a:defRPr/>
            </a:pPr>
            <a:r>
              <a:rPr lang="en-US" dirty="0" smtClean="0"/>
              <a:t>As</a:t>
            </a:r>
            <a:r>
              <a:rPr lang="en-US" baseline="0" dirty="0" smtClean="0"/>
              <a:t> I mentioned, st</a:t>
            </a:r>
            <a:r>
              <a:rPr lang="en-US" dirty="0" smtClean="0"/>
              <a:t>akeholder outreach has been ongoing since spring 2014 and will continue throughout the regulatory process.</a:t>
            </a:r>
          </a:p>
          <a:p>
            <a:pPr defTabSz="940555">
              <a:defRPr/>
            </a:pPr>
            <a:endParaRPr lang="en-US" dirty="0" smtClean="0"/>
          </a:p>
          <a:p>
            <a:pPr marL="173066" indent="-173066" defTabSz="940555">
              <a:buFont typeface="Arial" panose="020B0604020202020204" pitchFamily="34" charset="0"/>
              <a:buChar char="•"/>
              <a:defRPr/>
            </a:pPr>
            <a:endParaRPr lang="en-US" baseline="0" dirty="0" smtClean="0"/>
          </a:p>
          <a:p>
            <a:pPr marL="634575" lvl="1" indent="-173066" defTabSz="940555">
              <a:buFont typeface="Arial" panose="020B0604020202020204" pitchFamily="34" charset="0"/>
              <a:buChar char="•"/>
              <a:defRPr/>
            </a:pPr>
            <a:endParaRPr lang="en-US" baseline="0" dirty="0" smtClean="0"/>
          </a:p>
          <a:p>
            <a:pPr marL="173066" indent="-173066" defTabSz="940555">
              <a:buFont typeface="Arial" panose="020B0604020202020204" pitchFamily="34" charset="0"/>
              <a:buChar char="•"/>
              <a:defRPr/>
            </a:pPr>
            <a:endParaRPr lang="en-US" baseline="0" dirty="0" smtClean="0"/>
          </a:p>
          <a:p>
            <a:pPr lvl="0"/>
            <a:endParaRPr lang="en-US" dirty="0" smtClean="0"/>
          </a:p>
        </p:txBody>
      </p:sp>
      <p:sp>
        <p:nvSpPr>
          <p:cNvPr id="4" name="Slide Number Placeholder 3"/>
          <p:cNvSpPr>
            <a:spLocks noGrp="1"/>
          </p:cNvSpPr>
          <p:nvPr>
            <p:ph type="sldNum" sz="quarter" idx="10"/>
          </p:nvPr>
        </p:nvSpPr>
        <p:spPr/>
        <p:txBody>
          <a:bodyPr/>
          <a:lstStyle/>
          <a:p>
            <a:fld id="{31B45199-01A3-438C-BCA3-B9240B716CA1}" type="slidenum">
              <a:rPr lang="en-US" smtClean="0"/>
              <a:pPr/>
              <a:t>12</a:t>
            </a:fld>
            <a:endParaRPr lang="en-US" dirty="0"/>
          </a:p>
        </p:txBody>
      </p:sp>
    </p:spTree>
    <p:extLst>
      <p:ext uri="{BB962C8B-B14F-4D97-AF65-F5344CB8AC3E}">
        <p14:creationId xmlns:p14="http://schemas.microsoft.com/office/powerpoint/2010/main" xmlns="" val="115839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smtClean="0"/>
              <a:t>Photos:</a:t>
            </a:r>
            <a:r>
              <a:rPr lang="en-US" baseline="0" dirty="0" smtClean="0"/>
              <a:t> Examples of natural gas pipeline rights-of-way after construction. </a:t>
            </a:r>
            <a:r>
              <a:rPr lang="en-US" dirty="0" smtClean="0"/>
              <a:t>In Pennsylvania, Dominion works with the Keystone Elk Country Alliance and the Pennsylvania Game Commission to help create safe havens and grazing areas for the elk and deer, which has resulted in a tripling of the herds.  The other photographs show a right of way through a forested area and a field with a marker.</a:t>
            </a:r>
            <a:r>
              <a:rPr lang="en-US" baseline="0" dirty="0" smtClean="0"/>
              <a:t> Markers are placed along the pipeline route as a</a:t>
            </a:r>
            <a:r>
              <a:rPr lang="en-US" dirty="0" smtClean="0"/>
              <a:t> safety measure.</a:t>
            </a:r>
          </a:p>
          <a:p>
            <a:pPr defTabSz="940555">
              <a:defRPr/>
            </a:pPr>
            <a:endParaRPr lang="en-US" dirty="0" smtClean="0"/>
          </a:p>
          <a:p>
            <a:pPr marL="173066" indent="-173066" defTabSz="940555">
              <a:buFont typeface="Arial" panose="020B0604020202020204" pitchFamily="34" charset="0"/>
              <a:buChar char="•"/>
              <a:defRPr/>
            </a:pPr>
            <a:endParaRPr lang="en-US" dirty="0" smtClean="0"/>
          </a:p>
          <a:p>
            <a:pPr marL="173066" indent="-173066" defTabSz="940555">
              <a:buFont typeface="Arial" panose="020B0604020202020204" pitchFamily="34" charset="0"/>
              <a:buChar char="•"/>
              <a:defRPr/>
            </a:pPr>
            <a:r>
              <a:rPr lang="en-US" dirty="0" smtClean="0"/>
              <a:t>Once the best route with the least impact is determined, we begin negotiating with affected landowners to secure easement rights. </a:t>
            </a:r>
          </a:p>
          <a:p>
            <a:pPr marL="634575" lvl="1" indent="-173066" defTabSz="940555">
              <a:buFont typeface="Arial" panose="020B0604020202020204" pitchFamily="34" charset="0"/>
              <a:buChar char="•"/>
              <a:defRPr/>
            </a:pPr>
            <a:r>
              <a:rPr lang="en-US" dirty="0" smtClean="0"/>
              <a:t>We do not buy or lease the necessary right of way, but we make a one-time payment to each landowner to secure the right to access the property to build and maintain the pipeline. </a:t>
            </a:r>
          </a:p>
          <a:p>
            <a:pPr marL="634575" lvl="1" indent="-173066" defTabSz="940555">
              <a:buFont typeface="Arial" panose="020B0604020202020204" pitchFamily="34" charset="0"/>
              <a:buChar char="•"/>
              <a:defRPr/>
            </a:pPr>
            <a:r>
              <a:rPr lang="en-US" dirty="0" smtClean="0"/>
              <a:t>Short of building something permanent such as a building or a swimming pool or removing soil, the landowner can grow crops, raise animals, etc., in the right of way.</a:t>
            </a:r>
          </a:p>
          <a:p>
            <a:pPr defTabSz="940555">
              <a:defRPr/>
            </a:pPr>
            <a:endParaRPr lang="en-US" dirty="0" smtClean="0"/>
          </a:p>
          <a:p>
            <a:pPr marL="173066" indent="-173066" defTabSz="940555">
              <a:buFont typeface="Arial" panose="020B0604020202020204" pitchFamily="34" charset="0"/>
              <a:buChar char="•"/>
              <a:defRPr/>
            </a:pPr>
            <a:r>
              <a:rPr lang="en-US" dirty="0" smtClean="0"/>
              <a:t>The right of way during construction would be 150 feet wide and after construction about 75 feet wide. </a:t>
            </a:r>
          </a:p>
          <a:p>
            <a:pPr marL="173066" indent="-173066" defTabSz="940555">
              <a:buFont typeface="Arial" panose="020B0604020202020204" pitchFamily="34" charset="0"/>
              <a:buChar char="•"/>
              <a:defRPr/>
            </a:pPr>
            <a:endParaRPr lang="en-US" dirty="0" smtClean="0"/>
          </a:p>
          <a:p>
            <a:pPr marL="173066" indent="-173066" defTabSz="940555">
              <a:buFont typeface="Arial" panose="020B0604020202020204" pitchFamily="34" charset="0"/>
              <a:buChar char="•"/>
              <a:defRPr/>
            </a:pPr>
            <a:r>
              <a:rPr lang="en-US" dirty="0" smtClean="0"/>
              <a:t>The trench would be approximately 9 to 10 feet deep. About 3 feet of soil would be under the 42-inch pipe and about 3 feet of soil on top. </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31B45199-01A3-438C-BCA3-B9240B716CA1}" type="slidenum">
              <a:rPr lang="en-US" smtClean="0"/>
              <a:pPr/>
              <a:t>15</a:t>
            </a:fld>
            <a:endParaRPr lang="en-US" dirty="0"/>
          </a:p>
        </p:txBody>
      </p:sp>
    </p:spTree>
    <p:extLst>
      <p:ext uri="{BB962C8B-B14F-4D97-AF65-F5344CB8AC3E}">
        <p14:creationId xmlns:p14="http://schemas.microsoft.com/office/powerpoint/2010/main" xmlns="" val="160611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8">
              <a:defRPr/>
            </a:pPr>
            <a:r>
              <a:rPr lang="en-US" dirty="0" smtClean="0"/>
              <a:t>Photo: Ag</a:t>
            </a:r>
            <a:r>
              <a:rPr lang="en-US" baseline="0" dirty="0" smtClean="0"/>
              <a:t> fields near Chesapeake Bay, VA</a:t>
            </a:r>
            <a:endParaRPr lang="en-US" dirty="0" smtClean="0"/>
          </a:p>
          <a:p>
            <a:pPr defTabSz="923018">
              <a:defRPr/>
            </a:pP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1B45199-01A3-438C-BCA3-B9240B716CA1}" type="slidenum">
              <a:rPr lang="en-US" smtClean="0"/>
              <a:pPr/>
              <a:t>16</a:t>
            </a:fld>
            <a:endParaRPr lang="en-US" dirty="0"/>
          </a:p>
        </p:txBody>
      </p:sp>
    </p:spTree>
    <p:extLst>
      <p:ext uri="{BB962C8B-B14F-4D97-AF65-F5344CB8AC3E}">
        <p14:creationId xmlns:p14="http://schemas.microsoft.com/office/powerpoint/2010/main" xmlns="" val="330092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Photo: West Virginia Forestry Service</a:t>
            </a:r>
          </a:p>
        </p:txBody>
      </p:sp>
      <p:sp>
        <p:nvSpPr>
          <p:cNvPr id="4" name="Slide Number Placeholder 3"/>
          <p:cNvSpPr>
            <a:spLocks noGrp="1"/>
          </p:cNvSpPr>
          <p:nvPr>
            <p:ph type="sldNum" sz="quarter" idx="10"/>
          </p:nvPr>
        </p:nvSpPr>
        <p:spPr/>
        <p:txBody>
          <a:bodyPr/>
          <a:lstStyle/>
          <a:p>
            <a:fld id="{31B45199-01A3-438C-BCA3-B9240B716CA1}" type="slidenum">
              <a:rPr lang="en-US" smtClean="0"/>
              <a:pPr/>
              <a:t>17</a:t>
            </a:fld>
            <a:endParaRPr lang="en-US" dirty="0"/>
          </a:p>
        </p:txBody>
      </p:sp>
    </p:spTree>
    <p:extLst>
      <p:ext uri="{BB962C8B-B14F-4D97-AF65-F5344CB8AC3E}">
        <p14:creationId xmlns:p14="http://schemas.microsoft.com/office/powerpoint/2010/main" xmlns="" val="226619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45199-01A3-438C-BCA3-B9240B716CA1}" type="slidenum">
              <a:rPr lang="en-US" smtClean="0"/>
              <a:pPr/>
              <a:t>18</a:t>
            </a:fld>
            <a:endParaRPr lang="en-US" dirty="0"/>
          </a:p>
        </p:txBody>
      </p:sp>
    </p:spTree>
    <p:extLst>
      <p:ext uri="{BB962C8B-B14F-4D97-AF65-F5344CB8AC3E}">
        <p14:creationId xmlns:p14="http://schemas.microsoft.com/office/powerpoint/2010/main" xmlns="" val="244684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66" indent="-173066" defTabSz="940555">
              <a:buFont typeface="Arial" panose="020B0604020202020204" pitchFamily="34" charset="0"/>
              <a:buChar char="•"/>
              <a:defRPr/>
            </a:pPr>
            <a:r>
              <a:rPr lang="en-US" dirty="0" smtClean="0"/>
              <a:t>The FERC</a:t>
            </a:r>
            <a:r>
              <a:rPr lang="en-US" baseline="0" dirty="0" smtClean="0"/>
              <a:t> accepts comments via U.S. Mail and electronic submittal throughout the regulatory process.</a:t>
            </a:r>
            <a:endParaRPr lang="en-US" dirty="0" smtClean="0"/>
          </a:p>
          <a:p>
            <a:pPr marL="173066" indent="-173066" defTabSz="940555">
              <a:buFont typeface="Arial" panose="020B0604020202020204" pitchFamily="34" charset="0"/>
              <a:buChar char="•"/>
              <a:defRPr/>
            </a:pPr>
            <a:endParaRPr lang="en-US" dirty="0" smtClean="0"/>
          </a:p>
          <a:p>
            <a:pPr marL="173066" indent="-173066" defTabSz="940555">
              <a:buFont typeface="Arial" panose="020B0604020202020204" pitchFamily="34" charset="0"/>
              <a:buChar char="•"/>
              <a:defRPr/>
            </a:pPr>
            <a:r>
              <a:rPr lang="en-US" dirty="0" smtClean="0"/>
              <a:t>Dominion has posted a Web site for this project at www.dom.com/ACpipeline. </a:t>
            </a:r>
          </a:p>
          <a:p>
            <a:pPr marL="634575" lvl="1" indent="-173066" defTabSz="940555">
              <a:buFont typeface="Arial" panose="020B0604020202020204" pitchFamily="34" charset="0"/>
              <a:buChar char="•"/>
              <a:defRPr/>
            </a:pPr>
            <a:r>
              <a:rPr lang="en-US" dirty="0" smtClean="0"/>
              <a:t>The site contains basic information about the project and a list of frequently asked questions.</a:t>
            </a:r>
          </a:p>
          <a:p>
            <a:pPr marL="634575" lvl="1" indent="-173066" defTabSz="940555">
              <a:buFont typeface="Arial" panose="020B0604020202020204" pitchFamily="34" charset="0"/>
              <a:buChar char="•"/>
              <a:defRPr/>
            </a:pPr>
            <a:r>
              <a:rPr lang="en-US" dirty="0" smtClean="0"/>
              <a:t> The</a:t>
            </a:r>
            <a:r>
              <a:rPr lang="en-US" baseline="0" dirty="0" smtClean="0"/>
              <a:t> FAQs </a:t>
            </a:r>
            <a:r>
              <a:rPr lang="en-US" dirty="0" smtClean="0"/>
              <a:t>will be updated periodically.</a:t>
            </a:r>
          </a:p>
          <a:p>
            <a:pPr defTabSz="940555">
              <a:defRPr/>
            </a:pPr>
            <a:endParaRPr lang="en-US" dirty="0" smtClean="0"/>
          </a:p>
          <a:p>
            <a:pPr marL="173066" indent="-173066" defTabSz="940555">
              <a:buFont typeface="Arial" panose="020B0604020202020204" pitchFamily="34" charset="0"/>
              <a:buChar char="•"/>
              <a:defRPr/>
            </a:pPr>
            <a:r>
              <a:rPr lang="en-US" dirty="0" smtClean="0"/>
              <a:t>The project also has</a:t>
            </a:r>
            <a:r>
              <a:rPr lang="en-US" baseline="0" dirty="0" smtClean="0"/>
              <a:t> a Facebook page that is monitored daily for questions and comments.</a:t>
            </a:r>
          </a:p>
          <a:p>
            <a:pPr defTabSz="940555">
              <a:defRPr/>
            </a:pPr>
            <a:endParaRPr lang="en-US" dirty="0" smtClean="0"/>
          </a:p>
          <a:p>
            <a:pPr marL="173066" indent="-173066" defTabSz="940555">
              <a:buFont typeface="Arial" panose="020B0604020202020204" pitchFamily="34" charset="0"/>
              <a:buChar char="•"/>
              <a:defRPr/>
            </a:pPr>
            <a:r>
              <a:rPr lang="en-US" dirty="0" smtClean="0"/>
              <a:t>Two toll-free</a:t>
            </a:r>
            <a:r>
              <a:rPr lang="en-US" baseline="0" dirty="0" smtClean="0"/>
              <a:t> numbers have been set up, one for Landowners and one for General Inquiries. </a:t>
            </a:r>
          </a:p>
          <a:p>
            <a:pPr defTabSz="940555">
              <a:defRPr/>
            </a:pPr>
            <a:endParaRPr lang="en-US" dirty="0" smtClean="0"/>
          </a:p>
          <a:p>
            <a:pPr marL="173066" indent="-173066" defTabSz="940555">
              <a:buFont typeface="Arial" panose="020B0604020202020204" pitchFamily="34" charset="0"/>
              <a:buChar char="•"/>
              <a:defRPr/>
            </a:pPr>
            <a:r>
              <a:rPr lang="en-US" dirty="0" smtClean="0"/>
              <a:t>Finally,</a:t>
            </a:r>
            <a:r>
              <a:rPr lang="en-US" baseline="0" dirty="0" smtClean="0"/>
              <a:t> the you can email questions and comments to </a:t>
            </a:r>
            <a:r>
              <a:rPr lang="en-US" dirty="0" smtClean="0"/>
              <a:t>ACpipeline@dom.com.</a:t>
            </a:r>
          </a:p>
          <a:p>
            <a:pPr defTabSz="940555">
              <a:defRPr/>
            </a:pPr>
            <a:endParaRPr lang="en-US" dirty="0" smtClean="0"/>
          </a:p>
          <a:p>
            <a:pPr marL="173066" indent="-173066" defTabSz="940555">
              <a:buFont typeface="Arial" panose="020B0604020202020204" pitchFamily="34" charset="0"/>
              <a:buChar char="•"/>
              <a:defRPr/>
            </a:pPr>
            <a:r>
              <a:rPr lang="en-US" dirty="0" smtClean="0"/>
              <a:t>In short, there</a:t>
            </a:r>
            <a:r>
              <a:rPr lang="en-US" baseline="0" dirty="0" smtClean="0"/>
              <a:t> are</a:t>
            </a:r>
            <a:r>
              <a:rPr lang="en-US" dirty="0" smtClean="0"/>
              <a:t> ample opportunities with Dominion</a:t>
            </a:r>
            <a:r>
              <a:rPr lang="en-US" baseline="0" dirty="0" smtClean="0"/>
              <a:t> </a:t>
            </a:r>
            <a:r>
              <a:rPr lang="en-US" dirty="0" smtClean="0"/>
              <a:t>and with the FERC for people to make their voices heard throughout this process</a:t>
            </a:r>
          </a:p>
          <a:p>
            <a:pPr defTabSz="940555">
              <a:defRPr/>
            </a:pPr>
            <a:endParaRPr lang="en-US" dirty="0" smtClean="0"/>
          </a:p>
          <a:p>
            <a:pPr defTabSz="94055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B45199-01A3-438C-BCA3-B9240B716CA1}" type="slidenum">
              <a:rPr lang="en-US" smtClean="0"/>
              <a:pPr/>
              <a:t>19</a:t>
            </a:fld>
            <a:endParaRPr lang="en-US" dirty="0"/>
          </a:p>
        </p:txBody>
      </p:sp>
    </p:spTree>
    <p:extLst>
      <p:ext uri="{BB962C8B-B14F-4D97-AF65-F5344CB8AC3E}">
        <p14:creationId xmlns:p14="http://schemas.microsoft.com/office/powerpoint/2010/main" xmlns="" val="138149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79AA701-65C6-4E4A-872C-05F8C7DB1A11}" type="slidenum">
              <a:rPr lang="en-US" smtClean="0"/>
              <a:pPr/>
              <a:t>2</a:t>
            </a:fld>
            <a:endParaRPr lang="en-US" dirty="0"/>
          </a:p>
        </p:txBody>
      </p:sp>
    </p:spTree>
    <p:extLst>
      <p:ext uri="{BB962C8B-B14F-4D97-AF65-F5344CB8AC3E}">
        <p14:creationId xmlns:p14="http://schemas.microsoft.com/office/powerpoint/2010/main" xmlns="" val="190951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6" indent="-173066" defTabSz="923018">
              <a:buFont typeface="Arial" panose="020B0604020202020204" pitchFamily="34" charset="0"/>
              <a:buChar char="•"/>
              <a:defRPr/>
            </a:pPr>
            <a:r>
              <a:rPr lang="en-US" dirty="0" smtClean="0"/>
              <a:t>Current NE production is &gt;13 Bcf/d</a:t>
            </a:r>
          </a:p>
          <a:p>
            <a:pPr marL="173066" indent="-173066" defTabSz="923018">
              <a:buFont typeface="Arial" panose="020B0604020202020204" pitchFamily="34" charset="0"/>
              <a:buChar char="•"/>
              <a:defRPr/>
            </a:pPr>
            <a:endParaRPr lang="en-US" dirty="0" smtClean="0"/>
          </a:p>
          <a:p>
            <a:pPr marL="173066" indent="-173066">
              <a:spcBef>
                <a:spcPts val="605"/>
              </a:spcBef>
              <a:buSzPct val="80000"/>
              <a:buFont typeface="Arial" panose="020B0604020202020204" pitchFamily="34" charset="0"/>
              <a:buChar char="•"/>
            </a:pPr>
            <a:r>
              <a:rPr lang="en-US" dirty="0" smtClean="0"/>
              <a:t>Marcellus/Utica </a:t>
            </a:r>
            <a:r>
              <a:rPr lang="en-US" dirty="0"/>
              <a:t>production has been called the “Saudi Arabia” of natural gas</a:t>
            </a:r>
          </a:p>
          <a:p>
            <a:pPr marL="173066" indent="-173066">
              <a:spcBef>
                <a:spcPts val="605"/>
              </a:spcBef>
              <a:buSzPct val="80000"/>
              <a:buFont typeface="Arial" panose="020B0604020202020204" pitchFamily="34" charset="0"/>
              <a:buChar char="•"/>
            </a:pPr>
            <a:endParaRPr lang="en-US" dirty="0" smtClean="0"/>
          </a:p>
          <a:p>
            <a:pPr marL="173066" indent="-173066">
              <a:spcBef>
                <a:spcPts val="605"/>
              </a:spcBef>
              <a:buSzPct val="80000"/>
              <a:buFont typeface="Arial" panose="020B0604020202020204" pitchFamily="34" charset="0"/>
              <a:buChar char="•"/>
            </a:pPr>
            <a:r>
              <a:rPr lang="en-US" dirty="0" smtClean="0"/>
              <a:t>Production </a:t>
            </a:r>
            <a:r>
              <a:rPr lang="en-US" dirty="0"/>
              <a:t>exceeds average regional demand </a:t>
            </a:r>
          </a:p>
        </p:txBody>
      </p:sp>
      <p:sp>
        <p:nvSpPr>
          <p:cNvPr id="4" name="Slide Number Placeholder 3"/>
          <p:cNvSpPr>
            <a:spLocks noGrp="1"/>
          </p:cNvSpPr>
          <p:nvPr>
            <p:ph type="sldNum" sz="quarter" idx="10"/>
          </p:nvPr>
        </p:nvSpPr>
        <p:spPr/>
        <p:txBody>
          <a:bodyPr/>
          <a:lstStyle/>
          <a:p>
            <a:fld id="{085E76AF-73E4-4723-8AB3-A0441028B880}" type="slidenum">
              <a:rPr lang="en-US" smtClean="0"/>
              <a:pPr/>
              <a:t>3</a:t>
            </a:fld>
            <a:endParaRPr lang="en-US" dirty="0"/>
          </a:p>
        </p:txBody>
      </p:sp>
    </p:spTree>
    <p:extLst>
      <p:ext uri="{BB962C8B-B14F-4D97-AF65-F5344CB8AC3E}">
        <p14:creationId xmlns:p14="http://schemas.microsoft.com/office/powerpoint/2010/main" xmlns="" val="418754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6" indent="-173066">
              <a:buFont typeface="Arial" panose="020B0604020202020204" pitchFamily="34" charset="0"/>
              <a:buChar char="•"/>
            </a:pPr>
            <a:r>
              <a:rPr lang="en-US" dirty="0" smtClean="0"/>
              <a:t>AGL Resources is the parent firm of Virginia Natural Gas</a:t>
            </a:r>
          </a:p>
          <a:p>
            <a:pPr marL="634575" lvl="1" indent="-173066">
              <a:buFont typeface="Arial" panose="020B0604020202020204" pitchFamily="34" charset="0"/>
              <a:buChar char="•"/>
            </a:pPr>
            <a:r>
              <a:rPr lang="en-US" dirty="0" smtClean="0"/>
              <a:t>VNG supplies</a:t>
            </a:r>
            <a:r>
              <a:rPr lang="en-US" baseline="0" dirty="0" smtClean="0"/>
              <a:t> gas to the largest metropolitan area in Virginia (Virginia Beach, Chesapeake, south Hampton Roads)</a:t>
            </a:r>
            <a:endParaRPr lang="en-US" dirty="0"/>
          </a:p>
        </p:txBody>
      </p:sp>
      <p:sp>
        <p:nvSpPr>
          <p:cNvPr id="4" name="Slide Number Placeholder 3"/>
          <p:cNvSpPr>
            <a:spLocks noGrp="1"/>
          </p:cNvSpPr>
          <p:nvPr>
            <p:ph type="sldNum" sz="quarter" idx="10"/>
          </p:nvPr>
        </p:nvSpPr>
        <p:spPr/>
        <p:txBody>
          <a:bodyPr/>
          <a:lstStyle/>
          <a:p>
            <a:fld id="{31B45199-01A3-438C-BCA3-B9240B716CA1}" type="slidenum">
              <a:rPr lang="en-US" smtClean="0"/>
              <a:pPr/>
              <a:t>4</a:t>
            </a:fld>
            <a:endParaRPr lang="en-US" dirty="0"/>
          </a:p>
        </p:txBody>
      </p:sp>
    </p:spTree>
    <p:extLst>
      <p:ext uri="{BB962C8B-B14F-4D97-AF65-F5344CB8AC3E}">
        <p14:creationId xmlns:p14="http://schemas.microsoft.com/office/powerpoint/2010/main" xmlns="" val="324666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66" indent="-173066">
              <a:buFont typeface="Arial" panose="020B0604020202020204" pitchFamily="34" charset="0"/>
              <a:buChar char="•"/>
            </a:pPr>
            <a:r>
              <a:rPr lang="en-US" dirty="0" smtClean="0"/>
              <a:t>The pipeline, including a lateral to Hampton Roads, would</a:t>
            </a:r>
            <a:r>
              <a:rPr lang="en-US" baseline="0" dirty="0" smtClean="0"/>
              <a:t> be</a:t>
            </a:r>
            <a:r>
              <a:rPr lang="en-US" dirty="0" smtClean="0"/>
              <a:t> approximately 550 miles long.</a:t>
            </a:r>
          </a:p>
          <a:p>
            <a:r>
              <a:rPr lang="en-US" dirty="0" smtClean="0"/>
              <a:t> </a:t>
            </a:r>
          </a:p>
          <a:p>
            <a:pPr marL="173066" indent="-173066">
              <a:buFont typeface="Arial" panose="020B0604020202020204" pitchFamily="34" charset="0"/>
              <a:buChar char="•"/>
            </a:pPr>
            <a:r>
              <a:rPr lang="en-US" dirty="0" smtClean="0"/>
              <a:t>In West Virginia and Virginia, the pipeline would be 42 inches in diameter; in North Carolina, 36 inches. </a:t>
            </a:r>
          </a:p>
          <a:p>
            <a:pPr marL="173066" indent="-173066">
              <a:buFont typeface="Arial" panose="020B0604020202020204" pitchFamily="34" charset="0"/>
              <a:buChar char="•"/>
            </a:pPr>
            <a:r>
              <a:rPr lang="en-US" dirty="0" smtClean="0"/>
              <a:t>The lateral to Hampton Roads </a:t>
            </a:r>
            <a:r>
              <a:rPr lang="en-US" baseline="0" dirty="0" smtClean="0"/>
              <a:t>is 20 inches in diameter.</a:t>
            </a:r>
            <a:endParaRPr lang="en-US" dirty="0" smtClean="0"/>
          </a:p>
          <a:p>
            <a:r>
              <a:rPr lang="en-US" dirty="0" smtClean="0"/>
              <a:t> </a:t>
            </a:r>
          </a:p>
          <a:p>
            <a:pPr marL="173066" indent="-173066">
              <a:buFont typeface="Arial" panose="020B0604020202020204" pitchFamily="34" charset="0"/>
              <a:buChar char="•"/>
            </a:pPr>
            <a:r>
              <a:rPr lang="en-US" dirty="0" smtClean="0"/>
              <a:t>The capacity of the pipeline is projected to be 1.5 billion cubic feet of gas per day</a:t>
            </a:r>
          </a:p>
          <a:p>
            <a:pPr lvl="0"/>
            <a:endParaRPr lang="en-US" dirty="0" smtClean="0"/>
          </a:p>
          <a:p>
            <a:pPr marL="173066" indent="-173066" defTabSz="940555">
              <a:buFont typeface="Arial" panose="020B0604020202020204" pitchFamily="34" charset="0"/>
              <a:buChar char="•"/>
              <a:defRPr/>
            </a:pPr>
            <a:r>
              <a:rPr lang="en-US" dirty="0" smtClean="0"/>
              <a:t>The range of normal operating pressure on the pipeline would be from 750 pounds per square inch to 1,440 pounds per square inch, its Maximum Allowable Operating Pressure. </a:t>
            </a:r>
          </a:p>
          <a:p>
            <a:pPr marL="173066" indent="-173066" defTabSz="940555">
              <a:buFont typeface="Arial" panose="020B0604020202020204" pitchFamily="34" charset="0"/>
              <a:buChar char="•"/>
              <a:defRPr/>
            </a:pPr>
            <a:r>
              <a:rPr lang="en-US" dirty="0" smtClean="0"/>
              <a:t>The pipeline is designed and built with redundant safety systems to ensure this maximum pressure is not exceeded.</a:t>
            </a:r>
          </a:p>
          <a:p>
            <a:pPr defTabSz="940555">
              <a:defRPr/>
            </a:pPr>
            <a:endParaRPr lang="en-US" dirty="0" smtClean="0"/>
          </a:p>
          <a:p>
            <a:pPr marL="173066" indent="-173066">
              <a:buFont typeface="Arial" panose="020B0604020202020204" pitchFamily="34" charset="0"/>
              <a:buChar char="•"/>
            </a:pPr>
            <a:r>
              <a:rPr lang="en-US" dirty="0" smtClean="0"/>
              <a:t>Three compressor stations have been planned as part of this project – the exact locations have not been finalized</a:t>
            </a:r>
            <a:r>
              <a:rPr lang="en-US" baseline="0" dirty="0" smtClean="0"/>
              <a:t>, but they will be placed in Lewis County, WV; Buckingham County, VA and Northampton County, NC.</a:t>
            </a:r>
            <a:endParaRPr lang="en-US" dirty="0" smtClean="0"/>
          </a:p>
          <a:p>
            <a:endParaRPr lang="en-US" dirty="0"/>
          </a:p>
        </p:txBody>
      </p:sp>
      <p:sp>
        <p:nvSpPr>
          <p:cNvPr id="4" name="Slide Number Placeholder 3"/>
          <p:cNvSpPr>
            <a:spLocks noGrp="1"/>
          </p:cNvSpPr>
          <p:nvPr>
            <p:ph type="sldNum" sz="quarter" idx="10"/>
          </p:nvPr>
        </p:nvSpPr>
        <p:spPr/>
        <p:txBody>
          <a:bodyPr/>
          <a:lstStyle/>
          <a:p>
            <a:fld id="{31B45199-01A3-438C-BCA3-B9240B716CA1}" type="slidenum">
              <a:rPr lang="en-US" smtClean="0"/>
              <a:pPr/>
              <a:t>5</a:t>
            </a:fld>
            <a:endParaRPr lang="en-US" dirty="0"/>
          </a:p>
        </p:txBody>
      </p:sp>
    </p:spTree>
    <p:extLst>
      <p:ext uri="{BB962C8B-B14F-4D97-AF65-F5344CB8AC3E}">
        <p14:creationId xmlns:p14="http://schemas.microsoft.com/office/powerpoint/2010/main" xmlns="" val="27644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6" indent="-173066" defTabSz="923018">
              <a:buFont typeface="Arial" panose="020B0604020202020204" pitchFamily="34" charset="0"/>
              <a:buChar char="•"/>
              <a:defRPr/>
            </a:pPr>
            <a:r>
              <a:rPr lang="en-US" baseline="0" dirty="0" smtClean="0"/>
              <a:t>The pipeline study corridor is the blue line on this map.</a:t>
            </a:r>
            <a:r>
              <a:rPr lang="en-US" dirty="0" smtClean="0"/>
              <a:t>  The 400-foot wide</a:t>
            </a:r>
            <a:r>
              <a:rPr lang="en-US" baseline="0" dirty="0" smtClean="0"/>
              <a:t> study corridor covers about 38 miles and 383 tracts in the county. As of May 2015, nearly 80 percent of the landowners have given us permission to conduct surveys and we are in discussion with the rest. Thank you for helping us find this best route with the least impact.</a:t>
            </a:r>
          </a:p>
          <a:p>
            <a:pPr marL="173066" indent="-1730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FE95AF-711D-4C71-824F-CD6AC299A99D}" type="slidenum">
              <a:rPr lang="en-US" smtClean="0"/>
              <a:pPr/>
              <a:t>6</a:t>
            </a:fld>
            <a:endParaRPr lang="en-US" dirty="0"/>
          </a:p>
        </p:txBody>
      </p:sp>
    </p:spTree>
    <p:extLst>
      <p:ext uri="{BB962C8B-B14F-4D97-AF65-F5344CB8AC3E}">
        <p14:creationId xmlns="" xmlns:p14="http://schemas.microsoft.com/office/powerpoint/2010/main" val="75567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6" indent="-173066">
              <a:buFont typeface="Arial" panose="020B0604020202020204" pitchFamily="34" charset="0"/>
              <a:buChar char="•"/>
            </a:pPr>
            <a:r>
              <a:rPr lang="en-US" dirty="0" smtClean="0"/>
              <a:t>One of the local benefits of the Atlantic Coast Pipeline project will be the annual property taxes paid to every county and municipality through which the pipeline will run. Those taxes will begin at a low level in 2015 and grow as the pipeline work continues</a:t>
            </a:r>
          </a:p>
          <a:p>
            <a:pPr marL="173066" indent="-173066">
              <a:buFont typeface="Arial" panose="020B0604020202020204" pitchFamily="34" charset="0"/>
              <a:buChar char="•"/>
            </a:pPr>
            <a:endParaRPr lang="en-US" dirty="0" smtClean="0"/>
          </a:p>
          <a:p>
            <a:pPr marL="173066" indent="-173066">
              <a:buFont typeface="Arial" panose="020B0604020202020204" pitchFamily="34" charset="0"/>
              <a:buChar char="•"/>
            </a:pPr>
            <a:r>
              <a:rPr lang="en-US" dirty="0" smtClean="0"/>
              <a:t>The estimates are based on: </a:t>
            </a:r>
          </a:p>
          <a:p>
            <a:pPr marL="634575" lvl="1" indent="-173066">
              <a:buFont typeface="Arial" panose="020B0604020202020204" pitchFamily="34" charset="0"/>
              <a:buChar char="•"/>
            </a:pPr>
            <a:r>
              <a:rPr lang="en-US" dirty="0" smtClean="0"/>
              <a:t>The latest available tax rates and assessment ratios by each county.</a:t>
            </a:r>
          </a:p>
          <a:p>
            <a:pPr marL="634575" lvl="1" indent="-173066" defTabSz="923018">
              <a:buFont typeface="Arial" panose="020B0604020202020204" pitchFamily="34" charset="0"/>
              <a:buChar char="•"/>
              <a:defRPr/>
            </a:pPr>
            <a:r>
              <a:rPr lang="en-US" dirty="0" smtClean="0"/>
              <a:t>Current income, expense and capital estimates.</a:t>
            </a:r>
          </a:p>
          <a:p>
            <a:pPr marL="461509" lvl="1" defTabSz="923018">
              <a:defRPr/>
            </a:pPr>
            <a:endParaRPr lang="en-US" dirty="0" smtClean="0"/>
          </a:p>
          <a:p>
            <a:pPr marL="173066" indent="-173066">
              <a:buFont typeface="Arial" panose="020B0604020202020204" pitchFamily="34" charset="0"/>
              <a:buChar char="•"/>
            </a:pPr>
            <a:r>
              <a:rPr lang="en-US" dirty="0" smtClean="0"/>
              <a:t>All numbers are subject to revision and change</a:t>
            </a:r>
          </a:p>
          <a:p>
            <a:pPr marL="173066" indent="-173066">
              <a:buFont typeface="Arial" panose="020B0604020202020204" pitchFamily="34" charset="0"/>
              <a:buChar char="•"/>
            </a:pPr>
            <a:endParaRPr lang="en-US" dirty="0" smtClean="0"/>
          </a:p>
          <a:p>
            <a:pPr marL="173066" indent="-173066">
              <a:buFont typeface="Arial" panose="020B0604020202020204" pitchFamily="34" charset="0"/>
              <a:buChar char="•"/>
            </a:pPr>
            <a:r>
              <a:rPr lang="en-US" dirty="0" smtClean="0"/>
              <a:t>Changes in the construction schedules may affect the amount and distribution of the property tax payments in any given year</a:t>
            </a:r>
            <a:endParaRPr lang="en-US" sz="1400" dirty="0" smtClean="0"/>
          </a:p>
          <a:p>
            <a:pPr marL="173066" indent="-173066">
              <a:buFont typeface="Arial" panose="020B0604020202020204" pitchFamily="34" charset="0"/>
              <a:buChar char="•"/>
            </a:pPr>
            <a:endParaRPr lang="en-US" dirty="0" smtClean="0"/>
          </a:p>
          <a:p>
            <a:pPr marL="173066" indent="-173066" defTabSz="923018">
              <a:buFont typeface="Arial" panose="020B0604020202020204" pitchFamily="34" charset="0"/>
              <a:buChar char="•"/>
              <a:defRPr/>
            </a:pPr>
            <a:r>
              <a:rPr lang="en-US" dirty="0" smtClean="0"/>
              <a:t>The actual tax payments will be determined by the taxing authorities.</a:t>
            </a:r>
          </a:p>
          <a:p>
            <a:endParaRPr lang="en-US" dirty="0"/>
          </a:p>
        </p:txBody>
      </p:sp>
      <p:sp>
        <p:nvSpPr>
          <p:cNvPr id="4" name="Slide Number Placeholder 3"/>
          <p:cNvSpPr>
            <a:spLocks noGrp="1"/>
          </p:cNvSpPr>
          <p:nvPr>
            <p:ph type="sldNum" sz="quarter" idx="10"/>
          </p:nvPr>
        </p:nvSpPr>
        <p:spPr/>
        <p:txBody>
          <a:bodyPr/>
          <a:lstStyle/>
          <a:p>
            <a:fld id="{15FE95AF-711D-4C71-824F-CD6AC299A99D}" type="slidenum">
              <a:rPr lang="en-US" smtClean="0"/>
              <a:pPr/>
              <a:t>7</a:t>
            </a:fld>
            <a:endParaRPr lang="en-US" dirty="0"/>
          </a:p>
        </p:txBody>
      </p:sp>
    </p:spTree>
    <p:extLst>
      <p:ext uri="{BB962C8B-B14F-4D97-AF65-F5344CB8AC3E}">
        <p14:creationId xmlns="" xmlns:p14="http://schemas.microsoft.com/office/powerpoint/2010/main" val="344517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0000"/>
            </a:pPr>
            <a:r>
              <a:rPr lang="en-US" dirty="0" smtClean="0"/>
              <a:t>Photos: </a:t>
            </a:r>
            <a:r>
              <a:rPr lang="en-US" b="1" dirty="0" smtClean="0"/>
              <a:t>Monitored</a:t>
            </a:r>
            <a:r>
              <a:rPr lang="en-US" b="1" baseline="0" dirty="0" smtClean="0"/>
              <a:t> by air and foot patrols as well as internal inspections: </a:t>
            </a:r>
            <a:r>
              <a:rPr lang="en-US" dirty="0" smtClean="0"/>
              <a:t>Pipeline</a:t>
            </a:r>
            <a:r>
              <a:rPr lang="en-US" baseline="0" dirty="0" smtClean="0"/>
              <a:t> meter being visually inspected by an operator; Pipelines are also inspected from the inside by “smart pigs” which gather data to ensure the integrity of the structure – smart pigs locate deficiencies such as dents, gouges and variations in thickness</a:t>
            </a:r>
            <a:endParaRPr lang="en-US" dirty="0" smtClean="0"/>
          </a:p>
          <a:p>
            <a:pPr marL="173066" indent="-173066">
              <a:buSzPct val="80000"/>
              <a:buFont typeface="Arial" panose="020B0604020202020204" pitchFamily="34" charset="0"/>
              <a:buChar char="•"/>
            </a:pPr>
            <a:endParaRPr lang="en-US" dirty="0" smtClean="0"/>
          </a:p>
          <a:p>
            <a:pPr marL="173066" indent="-173066">
              <a:buSzPct val="80000"/>
              <a:buFont typeface="Arial" panose="020B0604020202020204" pitchFamily="34" charset="0"/>
              <a:buChar char="•"/>
            </a:pPr>
            <a:r>
              <a:rPr lang="en-US" dirty="0" smtClean="0"/>
              <a:t>Nothing is more important than</a:t>
            </a:r>
            <a:r>
              <a:rPr lang="en-US" baseline="0" dirty="0" smtClean="0"/>
              <a:t> safety: this is a core value of Dominion, Duke Energy, Piedmont Natural Gas and AGL Resources</a:t>
            </a:r>
          </a:p>
          <a:p>
            <a:pPr marL="173066" indent="-173066">
              <a:buSzPct val="80000"/>
              <a:buFont typeface="Arial" panose="020B0604020202020204" pitchFamily="34" charset="0"/>
              <a:buChar char="•"/>
            </a:pPr>
            <a:endParaRPr lang="en-US" baseline="0" dirty="0" smtClean="0"/>
          </a:p>
          <a:p>
            <a:pPr marL="173066" indent="-173066">
              <a:buSzPct val="80000"/>
              <a:buFont typeface="Arial" panose="020B0604020202020204" pitchFamily="34" charset="0"/>
              <a:buChar char="•"/>
            </a:pPr>
            <a:r>
              <a:rPr lang="en-US" baseline="0" dirty="0" smtClean="0"/>
              <a:t>Natural gas pipelines must meet strict standards (more details on next slide)</a:t>
            </a:r>
            <a:endParaRPr lang="en-US" dirty="0" smtClean="0"/>
          </a:p>
        </p:txBody>
      </p:sp>
      <p:sp>
        <p:nvSpPr>
          <p:cNvPr id="4" name="Slide Number Placeholder 3"/>
          <p:cNvSpPr>
            <a:spLocks noGrp="1"/>
          </p:cNvSpPr>
          <p:nvPr>
            <p:ph type="sldNum" sz="quarter" idx="10"/>
          </p:nvPr>
        </p:nvSpPr>
        <p:spPr/>
        <p:txBody>
          <a:bodyPr/>
          <a:lstStyle/>
          <a:p>
            <a:fld id="{085E76AF-73E4-4723-8AB3-A0441028B880}" type="slidenum">
              <a:rPr lang="en-US" smtClean="0"/>
              <a:pPr/>
              <a:t>8</a:t>
            </a:fld>
            <a:endParaRPr lang="en-US" dirty="0"/>
          </a:p>
        </p:txBody>
      </p:sp>
    </p:spTree>
    <p:extLst>
      <p:ext uri="{BB962C8B-B14F-4D97-AF65-F5344CB8AC3E}">
        <p14:creationId xmlns:p14="http://schemas.microsoft.com/office/powerpoint/2010/main" xmlns="" val="66451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311150"/>
            <a:ext cx="2863850" cy="2147888"/>
          </a:xfrm>
        </p:spPr>
      </p:sp>
      <p:sp>
        <p:nvSpPr>
          <p:cNvPr id="3" name="Notes Placeholder 2"/>
          <p:cNvSpPr>
            <a:spLocks noGrp="1"/>
          </p:cNvSpPr>
          <p:nvPr>
            <p:ph type="body" idx="1"/>
          </p:nvPr>
        </p:nvSpPr>
        <p:spPr>
          <a:xfrm>
            <a:off x="304800" y="2459369"/>
            <a:ext cx="6324600" cy="6449681"/>
          </a:xfrm>
        </p:spPr>
        <p:txBody>
          <a:bodyPr>
            <a:noAutofit/>
          </a:bodyPr>
          <a:lstStyle/>
          <a:p>
            <a:r>
              <a:rPr lang="en-US" b="1" baseline="0" dirty="0" smtClean="0"/>
              <a:t>Reliability/Supply</a:t>
            </a:r>
          </a:p>
          <a:p>
            <a:pPr marL="173066" indent="-173066">
              <a:buFont typeface="Arial" panose="020B0604020202020204" pitchFamily="34" charset="0"/>
              <a:buChar char="•"/>
            </a:pPr>
            <a:r>
              <a:rPr lang="en-US" b="0" baseline="0" dirty="0" smtClean="0"/>
              <a:t>New, independent routed ensures deliverability and diversity of supply</a:t>
            </a:r>
          </a:p>
          <a:p>
            <a:pPr marL="173066" indent="-173066">
              <a:buFont typeface="Arial" panose="020B0604020202020204" pitchFamily="34" charset="0"/>
              <a:buChar char="•"/>
            </a:pPr>
            <a:r>
              <a:rPr lang="en-US" b="0" baseline="0" dirty="0" smtClean="0"/>
              <a:t>Improves access to the most prolific and cost-competitive natural gas supply in the U.S.</a:t>
            </a:r>
          </a:p>
          <a:p>
            <a:pPr marL="173066" indent="-173066">
              <a:buFont typeface="Arial" panose="020B0604020202020204" pitchFamily="34" charset="0"/>
              <a:buChar char="•"/>
            </a:pPr>
            <a:r>
              <a:rPr lang="en-US" b="0" baseline="0" dirty="0" smtClean="0"/>
              <a:t>Supports growing natural gas demand in VA and NC (new power generation and local distribution customers)</a:t>
            </a:r>
          </a:p>
          <a:p>
            <a:endParaRPr lang="en-US" dirty="0" smtClean="0"/>
          </a:p>
          <a:p>
            <a:r>
              <a:rPr lang="en-US" b="1" dirty="0" smtClean="0"/>
              <a:t>Economic Development</a:t>
            </a:r>
          </a:p>
          <a:p>
            <a:pPr>
              <a:buFont typeface="Arial" pitchFamily="34" charset="0"/>
              <a:buChar char="•"/>
            </a:pPr>
            <a:r>
              <a:rPr lang="en-US" dirty="0" smtClean="0"/>
              <a:t> An increase in a region’s potential for economic development. </a:t>
            </a:r>
          </a:p>
          <a:p>
            <a:pPr>
              <a:buFont typeface="Arial" pitchFamily="34" charset="0"/>
              <a:buChar char="•"/>
            </a:pPr>
            <a:r>
              <a:rPr lang="en-US" dirty="0" smtClean="0"/>
              <a:t> The decision to seek economic development is the county’s alone to make. </a:t>
            </a:r>
          </a:p>
          <a:p>
            <a:pPr>
              <a:buFont typeface="Arial" pitchFamily="34" charset="0"/>
              <a:buChar char="•"/>
            </a:pPr>
            <a:r>
              <a:rPr lang="en-US" dirty="0" smtClean="0"/>
              <a:t> Based on our experience, a pipeline helps make that potential possible.</a:t>
            </a:r>
          </a:p>
          <a:p>
            <a:pPr defTabSz="923018">
              <a:defRPr/>
            </a:pPr>
            <a:endParaRPr lang="en-US" baseline="0" dirty="0" smtClean="0"/>
          </a:p>
          <a:p>
            <a:pPr defTabSz="923018">
              <a:defRPr/>
            </a:pPr>
            <a:r>
              <a:rPr lang="en-US" b="1" baseline="0" dirty="0" smtClean="0"/>
              <a:t>Sales Tax Revenue</a:t>
            </a:r>
          </a:p>
          <a:p>
            <a:pPr marL="173066" indent="-173066" defTabSz="923018">
              <a:buFont typeface="Arial" pitchFamily="34" charset="0"/>
              <a:buChar char="•"/>
              <a:defRPr/>
            </a:pPr>
            <a:r>
              <a:rPr lang="en-US" baseline="0" dirty="0" smtClean="0"/>
              <a:t>An increase in sales tax revenue. </a:t>
            </a:r>
          </a:p>
          <a:p>
            <a:pPr marL="173066" indent="-173066" defTabSz="923018">
              <a:buFont typeface="Arial" pitchFamily="34" charset="0"/>
              <a:buChar char="•"/>
              <a:defRPr/>
            </a:pPr>
            <a:r>
              <a:rPr lang="en-US" baseline="0" dirty="0" smtClean="0"/>
              <a:t>Construction companies purchase material and fuel</a:t>
            </a:r>
            <a:r>
              <a:rPr lang="en-US" dirty="0" smtClean="0"/>
              <a:t>. </a:t>
            </a:r>
          </a:p>
          <a:p>
            <a:pPr marL="173066" indent="-173066" defTabSz="923018">
              <a:buFont typeface="Arial" pitchFamily="34" charset="0"/>
              <a:buChar char="•"/>
              <a:defRPr/>
            </a:pPr>
            <a:r>
              <a:rPr lang="en-US" dirty="0" smtClean="0"/>
              <a:t>Crews have to eat and sleep, and they will eat and sleep locally. </a:t>
            </a:r>
            <a:r>
              <a:rPr lang="en-US" baseline="0" dirty="0" smtClean="0"/>
              <a:t>And these would </a:t>
            </a:r>
            <a:r>
              <a:rPr lang="en-US" dirty="0" smtClean="0"/>
              <a:t>NOT </a:t>
            </a:r>
            <a:r>
              <a:rPr lang="en-US" baseline="0" dirty="0" smtClean="0"/>
              <a:t>be just be one-night opportunities. </a:t>
            </a:r>
          </a:p>
          <a:p>
            <a:pPr defTabSz="923018">
              <a:defRPr/>
            </a:pPr>
            <a:endParaRPr lang="en-US" baseline="0" dirty="0" smtClean="0"/>
          </a:p>
          <a:p>
            <a:pPr marL="461509" lvl="1" defTabSz="923018">
              <a:defRPr/>
            </a:pPr>
            <a:r>
              <a:rPr lang="en-US" baseline="0" dirty="0" smtClean="0"/>
              <a:t>Example: It takes 1 ½ days to complete a weld on a pipe and have it inspected for safety. Welds</a:t>
            </a:r>
            <a:r>
              <a:rPr lang="en-US" dirty="0" smtClean="0"/>
              <a:t> typically are needed every 40 feet.</a:t>
            </a:r>
            <a:endParaRPr lang="en-US" baseline="0" dirty="0" smtClean="0"/>
          </a:p>
          <a:p>
            <a:pPr defTabSz="923018">
              <a:defRPr/>
            </a:pPr>
            <a:endParaRPr lang="en-US" baseline="0" dirty="0" smtClean="0"/>
          </a:p>
          <a:p>
            <a:pPr defTabSz="923018">
              <a:defRPr/>
            </a:pPr>
            <a:r>
              <a:rPr lang="en-US" b="1" baseline="0" dirty="0" smtClean="0"/>
              <a:t>Intermittent, renewable power sources</a:t>
            </a:r>
          </a:p>
          <a:p>
            <a:pPr marL="173066" indent="-173066" defTabSz="923018">
              <a:buFont typeface="Arial" pitchFamily="34" charset="0"/>
              <a:buChar char="•"/>
              <a:defRPr/>
            </a:pPr>
            <a:r>
              <a:rPr lang="en-US" b="0" baseline="0" dirty="0" smtClean="0"/>
              <a:t>INSERT details from ICF report</a:t>
            </a:r>
          </a:p>
          <a:p>
            <a:pPr defTabSz="923018">
              <a:defRPr/>
            </a:pPr>
            <a:endParaRPr lang="en-US" b="0" baseline="0" dirty="0" smtClean="0"/>
          </a:p>
          <a:p>
            <a:pPr defTabSz="923018">
              <a:defRPr/>
            </a:pPr>
            <a:r>
              <a:rPr lang="en-US" b="1" baseline="0" dirty="0" smtClean="0"/>
              <a:t>Employment</a:t>
            </a:r>
          </a:p>
          <a:p>
            <a:pPr marL="173066" indent="-173066" defTabSz="923018">
              <a:buFont typeface="Arial" pitchFamily="34" charset="0"/>
              <a:buChar char="•"/>
              <a:defRPr/>
            </a:pPr>
            <a:r>
              <a:rPr lang="en-US" baseline="0" dirty="0" smtClean="0"/>
              <a:t>Near-term employment opportunities. Dominion encourages companies to hire local workers whenever they can.</a:t>
            </a:r>
          </a:p>
          <a:p>
            <a:pPr marL="173066" indent="-173066" defTabSz="923018">
              <a:buFont typeface="Arial" pitchFamily="34" charset="0"/>
              <a:buChar char="•"/>
              <a:defRPr/>
            </a:pPr>
            <a:endParaRPr lang="en-US" baseline="0" dirty="0" smtClean="0"/>
          </a:p>
          <a:p>
            <a:pPr>
              <a:buFont typeface="Arial" pitchFamily="34" charset="0"/>
              <a:buNone/>
            </a:pPr>
            <a:r>
              <a:rPr lang="en-US" b="1" dirty="0" smtClean="0"/>
              <a:t>Property</a:t>
            </a:r>
            <a:r>
              <a:rPr lang="en-US" b="1" baseline="0" dirty="0" smtClean="0"/>
              <a:t> Tax Revenues</a:t>
            </a:r>
            <a:endParaRPr lang="en-US" b="1" dirty="0" smtClean="0"/>
          </a:p>
          <a:p>
            <a:pPr>
              <a:buFont typeface="Arial" pitchFamily="34" charset="0"/>
              <a:buChar char="•"/>
            </a:pPr>
            <a:r>
              <a:rPr lang="en-US" baseline="0" dirty="0" smtClean="0"/>
              <a:t> An increase in county property tax revenues from the pipeline in the ground. </a:t>
            </a:r>
          </a:p>
          <a:p>
            <a:pPr>
              <a:buFont typeface="Arial" pitchFamily="34" charset="0"/>
              <a:buChar char="•"/>
            </a:pPr>
            <a:r>
              <a:rPr lang="en-US" baseline="0" dirty="0" smtClean="0"/>
              <a:t> Additional information about specific tax revenue benefits is available</a:t>
            </a:r>
            <a:r>
              <a:rPr lang="en-US" dirty="0" smtClean="0"/>
              <a:t> on the next slide(s)</a:t>
            </a:r>
          </a:p>
          <a:p>
            <a:pPr>
              <a:buFont typeface="Arial" pitchFamily="34" charset="0"/>
              <a:buChar char="•"/>
            </a:pPr>
            <a:endParaRPr lang="en-US" baseline="0" dirty="0" smtClean="0"/>
          </a:p>
          <a:p>
            <a:pPr defTabSz="923018">
              <a:defRPr/>
            </a:pPr>
            <a:r>
              <a:rPr lang="en-US" b="1" dirty="0" smtClean="0"/>
              <a:t>Cleaner</a:t>
            </a:r>
            <a:r>
              <a:rPr lang="en-US" b="1" baseline="0" dirty="0" smtClean="0"/>
              <a:t> Air</a:t>
            </a:r>
          </a:p>
          <a:p>
            <a:pPr>
              <a:buFont typeface="Arial" pitchFamily="34" charset="0"/>
              <a:buChar char="•"/>
            </a:pPr>
            <a:r>
              <a:rPr lang="en-US" baseline="0" dirty="0" smtClean="0"/>
              <a:t> When burned, natural gas produces significantly lower emissions than coal, including just half the carbon</a:t>
            </a:r>
          </a:p>
        </p:txBody>
      </p:sp>
      <p:sp>
        <p:nvSpPr>
          <p:cNvPr id="4" name="Slide Number Placeholder 3"/>
          <p:cNvSpPr>
            <a:spLocks noGrp="1"/>
          </p:cNvSpPr>
          <p:nvPr>
            <p:ph type="sldNum" sz="quarter" idx="10"/>
          </p:nvPr>
        </p:nvSpPr>
        <p:spPr/>
        <p:txBody>
          <a:bodyPr/>
          <a:lstStyle/>
          <a:p>
            <a:fld id="{31B45199-01A3-438C-BCA3-B9240B716CA1}" type="slidenum">
              <a:rPr lang="en-US" smtClean="0"/>
              <a:pPr/>
              <a:t>9</a:t>
            </a:fld>
            <a:endParaRPr lang="en-US" dirty="0"/>
          </a:p>
        </p:txBody>
      </p:sp>
    </p:spTree>
    <p:extLst>
      <p:ext uri="{BB962C8B-B14F-4D97-AF65-F5344CB8AC3E}">
        <p14:creationId xmlns:p14="http://schemas.microsoft.com/office/powerpoint/2010/main" xmlns="" val="177264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7720" y="1158240"/>
            <a:ext cx="7772400" cy="89916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838200" y="2590800"/>
            <a:ext cx="6400800" cy="1752600"/>
          </a:xfrm>
        </p:spPr>
        <p:txBody>
          <a:bodyPr/>
          <a:lstStyle>
            <a:lvl1pPr marL="0" indent="0" algn="l">
              <a:buNone/>
              <a:defRPr>
                <a:solidFill>
                  <a:srgbClr val="2A6E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0" y="559837"/>
            <a:ext cx="9144000" cy="0"/>
          </a:xfrm>
          <a:prstGeom prst="line">
            <a:avLst/>
          </a:prstGeom>
          <a:ln w="127000">
            <a:solidFill>
              <a:srgbClr val="2A6EB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11850" y="2057076"/>
            <a:ext cx="82296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459200" y="1452800"/>
            <a:ext cx="3008376"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6893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169218"/>
            <a:ext cx="5486400" cy="698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1792588" y="5157307"/>
            <a:ext cx="54864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9200" y="1224200"/>
            <a:ext cx="804672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6629400" y="274320"/>
            <a:ext cx="0" cy="544068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cxnSp>
        <p:nvCxnSpPr>
          <p:cNvPr id="10" name="Straight Connector 9"/>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extLst>
      <p:ext uri="{BB962C8B-B14F-4D97-AF65-F5344CB8AC3E}">
        <p14:creationId xmlns:p14="http://schemas.microsoft.com/office/powerpoint/2010/main" xmlns="" val="20016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A6EB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userDrawn="1"/>
        </p:nvCxnSpPr>
        <p:spPr>
          <a:xfrm>
            <a:off x="731520" y="4419600"/>
            <a:ext cx="841248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559837"/>
            <a:ext cx="9144000" cy="0"/>
          </a:xfrm>
          <a:prstGeom prst="line">
            <a:avLst/>
          </a:prstGeom>
          <a:ln w="127000">
            <a:solidFill>
              <a:srgbClr val="2A6EB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1"/>
            <a:ext cx="403860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1"/>
            <a:ext cx="403860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6993"/>
            <a:ext cx="4040188" cy="639762"/>
          </a:xfrm>
        </p:spPr>
        <p:txBody>
          <a:bodyPr anchor="b"/>
          <a:lstStyle>
            <a:lvl1pPr marL="0" indent="0">
              <a:buNone/>
              <a:defRPr sz="2400" b="1">
                <a:solidFill>
                  <a:srgbClr val="2A6E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22475"/>
            <a:ext cx="4040188" cy="381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36993"/>
            <a:ext cx="4041775" cy="639762"/>
          </a:xfrm>
        </p:spPr>
        <p:txBody>
          <a:bodyPr anchor="b"/>
          <a:lstStyle>
            <a:lvl1pPr marL="0" indent="0">
              <a:buNone/>
              <a:defRPr sz="2400" b="1">
                <a:solidFill>
                  <a:srgbClr val="2A6E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22475"/>
            <a:ext cx="4041775" cy="381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6EBB"/>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3F0D18F0-E2D6-4EEF-A8EB-BD13AE13183C}" type="slidenum">
              <a:rPr lang="en-US" smtClean="0"/>
              <a:pPr/>
              <a:t>‹#›</a:t>
            </a:fld>
            <a:endParaRPr lang="en-US" dirty="0"/>
          </a:p>
        </p:txBody>
      </p:sp>
      <p:cxnSp>
        <p:nvCxnSpPr>
          <p:cNvPr id="4" name="Straight Connector 3"/>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userDrawn="1"/>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9200" y="1224200"/>
            <a:ext cx="8686800" cy="0"/>
          </a:xfrm>
          <a:prstGeom prst="line">
            <a:avLst/>
          </a:prstGeom>
          <a:ln w="28575">
            <a:solidFill>
              <a:srgbClr val="45A939"/>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453700" y="6402475"/>
            <a:ext cx="2133600" cy="365125"/>
          </a:xfrm>
        </p:spPr>
        <p:txBody>
          <a:bodyPr/>
          <a:lstStyle>
            <a:lvl1pPr>
              <a:defRPr sz="1400"/>
            </a:lvl1pPr>
          </a:lstStyle>
          <a:p>
            <a:fld id="{3F0D18F0-E2D6-4EEF-A8EB-BD13AE13183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0" y="6349793"/>
            <a:ext cx="9144000" cy="0"/>
          </a:xfrm>
          <a:prstGeom prst="line">
            <a:avLst/>
          </a:prstGeom>
          <a:ln w="889000">
            <a:solidFill>
              <a:srgbClr val="F4812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457200"/>
            <a:ext cx="82296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3F0D18F0-E2D6-4EEF-A8EB-BD13AE13183C}" type="slidenum">
              <a:rPr lang="en-US" smtClean="0"/>
              <a:pPr/>
              <a:t>‹#›</a:t>
            </a:fld>
            <a:endParaRPr lang="en-US" dirty="0"/>
          </a:p>
        </p:txBody>
      </p:sp>
      <p:pic>
        <p:nvPicPr>
          <p:cNvPr id="9" name="Picture 8" descr="DOMN_ACP_identity_White.png"/>
          <p:cNvPicPr>
            <a:picLocks noChangeAspect="1"/>
          </p:cNvPicPr>
          <p:nvPr userDrawn="1"/>
        </p:nvPicPr>
        <p:blipFill>
          <a:blip r:embed="rId15" cstate="print"/>
          <a:stretch>
            <a:fillRect/>
          </a:stretch>
        </p:blipFill>
        <p:spPr>
          <a:xfrm>
            <a:off x="7848600" y="5906786"/>
            <a:ext cx="1097280" cy="8770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60"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4000" b="1" kern="1200">
          <a:solidFill>
            <a:srgbClr val="2A6EB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4812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4812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4812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4812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4812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Atlantic Coast Pipeline</a:t>
            </a:r>
            <a:endParaRPr lang="en-US" sz="4400" dirty="0"/>
          </a:p>
        </p:txBody>
      </p:sp>
      <p:sp>
        <p:nvSpPr>
          <p:cNvPr id="3" name="Subtitle 2"/>
          <p:cNvSpPr>
            <a:spLocks noGrp="1"/>
          </p:cNvSpPr>
          <p:nvPr>
            <p:ph type="subTitle" idx="1"/>
          </p:nvPr>
        </p:nvSpPr>
        <p:spPr>
          <a:xfrm>
            <a:off x="838200" y="2590800"/>
            <a:ext cx="6400800" cy="2971800"/>
          </a:xfrm>
        </p:spPr>
        <p:txBody>
          <a:bodyPr>
            <a:normAutofit fontScale="92500" lnSpcReduction="10000"/>
          </a:bodyPr>
          <a:lstStyle/>
          <a:p>
            <a:pPr algn="ctr"/>
            <a:r>
              <a:rPr lang="en-US" sz="4000" dirty="0" smtClean="0"/>
              <a:t> </a:t>
            </a:r>
          </a:p>
          <a:p>
            <a:pPr algn="ctr"/>
            <a:r>
              <a:rPr lang="en-US" sz="4000" dirty="0" smtClean="0"/>
              <a:t>Fayetteville Regional</a:t>
            </a:r>
          </a:p>
          <a:p>
            <a:pPr algn="ctr"/>
            <a:r>
              <a:rPr lang="en-US" sz="4000" dirty="0" smtClean="0"/>
              <a:t>Association of Realtors</a:t>
            </a:r>
          </a:p>
          <a:p>
            <a:endParaRPr lang="en-US" sz="3600" dirty="0" smtClean="0"/>
          </a:p>
          <a:p>
            <a:r>
              <a:rPr lang="en-US" sz="2400" dirty="0" smtClean="0"/>
              <a:t>March 15,  2016</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9750" y="2176473"/>
            <a:ext cx="2230850" cy="94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00800" y="3212483"/>
            <a:ext cx="2108341" cy="90231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77000" y="4267200"/>
            <a:ext cx="2106528" cy="8306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49202" y="5084631"/>
            <a:ext cx="2313405" cy="782769"/>
          </a:xfrm>
          <a:prstGeom prst="rect">
            <a:avLst/>
          </a:prstGeom>
        </p:spPr>
      </p:pic>
    </p:spTree>
    <p:extLst>
      <p:ext uri="{BB962C8B-B14F-4D97-AF65-F5344CB8AC3E}">
        <p14:creationId xmlns:p14="http://schemas.microsoft.com/office/powerpoint/2010/main" xmlns="" val="293404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nSpc>
                <a:spcPct val="80000"/>
              </a:lnSpc>
            </a:pPr>
            <a:r>
              <a:rPr lang="en-US" sz="3600" dirty="0"/>
              <a:t>Economic </a:t>
            </a:r>
            <a:r>
              <a:rPr lang="en-US" sz="3600" dirty="0" smtClean="0"/>
              <a:t>Analysis*</a:t>
            </a:r>
            <a:br>
              <a:rPr lang="en-US" sz="3600" dirty="0" smtClean="0"/>
            </a:br>
            <a:r>
              <a:rPr lang="en-US" sz="3600" dirty="0" smtClean="0"/>
              <a:t>North Carolina</a:t>
            </a:r>
            <a:endParaRPr lang="en-US" sz="3600" dirty="0"/>
          </a:p>
        </p:txBody>
      </p:sp>
      <p:sp>
        <p:nvSpPr>
          <p:cNvPr id="3" name="Content Placeholder 2"/>
          <p:cNvSpPr>
            <a:spLocks noGrp="1"/>
          </p:cNvSpPr>
          <p:nvPr>
            <p:ph idx="1"/>
          </p:nvPr>
        </p:nvSpPr>
        <p:spPr>
          <a:xfrm>
            <a:off x="1771651" y="3475436"/>
            <a:ext cx="2628900" cy="2296715"/>
          </a:xfrm>
        </p:spPr>
        <p:txBody>
          <a:bodyPr/>
          <a:lstStyle/>
          <a:p>
            <a:pPr>
              <a:buSzPct val="80000"/>
            </a:pPr>
            <a:endParaRPr lang="en-US" sz="1800" dirty="0"/>
          </a:p>
          <a:p>
            <a:pPr marL="0" indent="0">
              <a:buSzPct val="80000"/>
            </a:pPr>
            <a:endParaRPr lang="en-US" b="0" dirty="0" smtClean="0"/>
          </a:p>
        </p:txBody>
      </p:sp>
      <p:sp>
        <p:nvSpPr>
          <p:cNvPr id="5" name="Content Placeholder 2"/>
          <p:cNvSpPr txBox="1">
            <a:spLocks/>
          </p:cNvSpPr>
          <p:nvPr/>
        </p:nvSpPr>
        <p:spPr bwMode="auto">
          <a:xfrm>
            <a:off x="628650" y="1904123"/>
            <a:ext cx="8058149" cy="403947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rgbClr val="003599"/>
              </a:buClr>
              <a:buSzPct val="25000"/>
              <a:buFont typeface="Wingdings" pitchFamily="2" charset="2"/>
              <a:defRPr sz="2800" b="1">
                <a:solidFill>
                  <a:srgbClr val="5F5F5F"/>
                </a:solidFill>
                <a:latin typeface="+mn-lt"/>
                <a:ea typeface="+mn-ea"/>
                <a:cs typeface="+mn-cs"/>
              </a:defRPr>
            </a:lvl1pPr>
            <a:lvl2pPr marL="371475" indent="-369888" algn="l" rtl="0" eaLnBrk="0" fontAlgn="base" hangingPunct="0">
              <a:spcBef>
                <a:spcPct val="30000"/>
              </a:spcBef>
              <a:spcAft>
                <a:spcPct val="0"/>
              </a:spcAft>
              <a:buClr>
                <a:srgbClr val="003599"/>
              </a:buClr>
              <a:buSzPct val="60000"/>
              <a:buFont typeface="Wingdings" pitchFamily="2" charset="2"/>
              <a:buChar char="l"/>
              <a:defRPr sz="2400" b="1">
                <a:solidFill>
                  <a:schemeClr val="tx1"/>
                </a:solidFill>
                <a:latin typeface="+mn-lt"/>
              </a:defRPr>
            </a:lvl2pPr>
            <a:lvl3pPr marL="742950" indent="-369888" algn="l" rtl="0" eaLnBrk="0" fontAlgn="base" hangingPunct="0">
              <a:spcBef>
                <a:spcPct val="20000"/>
              </a:spcBef>
              <a:spcAft>
                <a:spcPct val="0"/>
              </a:spcAft>
              <a:buClr>
                <a:srgbClr val="003599"/>
              </a:buClr>
              <a:buChar char="–"/>
              <a:defRPr sz="2000" b="1">
                <a:solidFill>
                  <a:schemeClr val="tx1"/>
                </a:solidFill>
                <a:latin typeface="+mn-lt"/>
              </a:defRPr>
            </a:lvl3pPr>
            <a:lvl4pPr marL="1163638" indent="-306388" algn="l" rtl="0" eaLnBrk="0" fontAlgn="base" hangingPunct="0">
              <a:spcBef>
                <a:spcPct val="20000"/>
              </a:spcBef>
              <a:spcAft>
                <a:spcPct val="0"/>
              </a:spcAft>
              <a:buClr>
                <a:srgbClr val="003599"/>
              </a:buClr>
              <a:buChar char="•"/>
              <a:defRPr sz="2000" b="1">
                <a:solidFill>
                  <a:schemeClr val="tx1"/>
                </a:solidFill>
                <a:latin typeface="+mn-lt"/>
              </a:defRPr>
            </a:lvl4pPr>
            <a:lvl5pPr marL="1828800" algn="l" rtl="0" eaLnBrk="0" fontAlgn="base" hangingPunct="0">
              <a:lnSpc>
                <a:spcPts val="2000"/>
              </a:lnSpc>
              <a:spcBef>
                <a:spcPts val="2000"/>
              </a:spcBef>
              <a:spcAft>
                <a:spcPct val="0"/>
              </a:spcAft>
              <a:buClr>
                <a:schemeClr val="tx1"/>
              </a:buClr>
              <a:buChar char="•"/>
              <a:defRPr sz="1700">
                <a:solidFill>
                  <a:schemeClr val="tx1"/>
                </a:solidFill>
                <a:latin typeface="+mn-lt"/>
              </a:defRPr>
            </a:lvl5pPr>
            <a:lvl6pPr marL="2286000" algn="l" rtl="0" eaLnBrk="0" fontAlgn="base" hangingPunct="0">
              <a:lnSpc>
                <a:spcPts val="2000"/>
              </a:lnSpc>
              <a:spcBef>
                <a:spcPts val="2000"/>
              </a:spcBef>
              <a:spcAft>
                <a:spcPct val="0"/>
              </a:spcAft>
              <a:buClr>
                <a:schemeClr val="tx1"/>
              </a:buClr>
              <a:buChar char="•"/>
              <a:defRPr sz="1700">
                <a:solidFill>
                  <a:schemeClr val="tx1"/>
                </a:solidFill>
                <a:latin typeface="+mn-lt"/>
              </a:defRPr>
            </a:lvl6pPr>
            <a:lvl7pPr marL="2743200" algn="l" rtl="0" eaLnBrk="0" fontAlgn="base" hangingPunct="0">
              <a:lnSpc>
                <a:spcPts val="2000"/>
              </a:lnSpc>
              <a:spcBef>
                <a:spcPts val="2000"/>
              </a:spcBef>
              <a:spcAft>
                <a:spcPct val="0"/>
              </a:spcAft>
              <a:buClr>
                <a:schemeClr val="tx1"/>
              </a:buClr>
              <a:buChar char="•"/>
              <a:defRPr sz="1700">
                <a:solidFill>
                  <a:schemeClr val="tx1"/>
                </a:solidFill>
                <a:latin typeface="+mn-lt"/>
              </a:defRPr>
            </a:lvl7pPr>
            <a:lvl8pPr marL="3200400" algn="l" rtl="0" eaLnBrk="0" fontAlgn="base" hangingPunct="0">
              <a:lnSpc>
                <a:spcPts val="2000"/>
              </a:lnSpc>
              <a:spcBef>
                <a:spcPts val="2000"/>
              </a:spcBef>
              <a:spcAft>
                <a:spcPct val="0"/>
              </a:spcAft>
              <a:buClr>
                <a:schemeClr val="tx1"/>
              </a:buClr>
              <a:buChar char="•"/>
              <a:defRPr sz="1700">
                <a:solidFill>
                  <a:schemeClr val="tx1"/>
                </a:solidFill>
                <a:latin typeface="+mn-lt"/>
              </a:defRPr>
            </a:lvl8pPr>
            <a:lvl9pPr marL="3657600" algn="l" rtl="0" eaLnBrk="0" fontAlgn="base" hangingPunct="0">
              <a:lnSpc>
                <a:spcPts val="2000"/>
              </a:lnSpc>
              <a:spcBef>
                <a:spcPts val="2000"/>
              </a:spcBef>
              <a:spcAft>
                <a:spcPct val="0"/>
              </a:spcAft>
              <a:buClr>
                <a:schemeClr val="tx1"/>
              </a:buClr>
              <a:buChar char="•"/>
              <a:defRPr sz="1700">
                <a:solidFill>
                  <a:schemeClr val="tx1"/>
                </a:solidFill>
                <a:latin typeface="+mn-lt"/>
              </a:defRPr>
            </a:lvl9pPr>
          </a:lstStyle>
          <a:p>
            <a:pPr marL="0" indent="0" defTabSz="763191">
              <a:spcBef>
                <a:spcPts val="0"/>
              </a:spcBef>
              <a:spcAft>
                <a:spcPts val="900"/>
              </a:spcAft>
              <a:buClr>
                <a:schemeClr val="tx1"/>
              </a:buClr>
              <a:buSzPct val="80000"/>
            </a:pPr>
            <a:r>
              <a:rPr lang="en-US" sz="2400" dirty="0" smtClean="0">
                <a:solidFill>
                  <a:schemeClr val="tx1"/>
                </a:solidFill>
              </a:rPr>
              <a:t>Total </a:t>
            </a:r>
            <a:r>
              <a:rPr lang="en-US" sz="2400" dirty="0">
                <a:solidFill>
                  <a:schemeClr val="tx1"/>
                </a:solidFill>
              </a:rPr>
              <a:t>capital expenditures:		</a:t>
            </a:r>
            <a:r>
              <a:rPr lang="en-US" sz="2400" dirty="0" smtClean="0">
                <a:solidFill>
                  <a:schemeClr val="tx1"/>
                </a:solidFill>
              </a:rPr>
              <a:t>$1.2 billion</a:t>
            </a:r>
            <a:endParaRPr lang="en-US" sz="2400" dirty="0">
              <a:solidFill>
                <a:schemeClr val="tx1"/>
              </a:solidFill>
            </a:endParaRPr>
          </a:p>
          <a:p>
            <a:pPr marL="0" indent="0">
              <a:spcBef>
                <a:spcPts val="0"/>
              </a:spcBef>
              <a:buClr>
                <a:schemeClr val="tx1"/>
              </a:buClr>
              <a:buSzPct val="80000"/>
            </a:pPr>
            <a:r>
              <a:rPr lang="en-US" sz="2400" dirty="0" smtClean="0">
                <a:solidFill>
                  <a:schemeClr val="tx1"/>
                </a:solidFill>
              </a:rPr>
              <a:t>Construction</a:t>
            </a:r>
            <a:endParaRPr lang="en-US" sz="2400" dirty="0">
              <a:solidFill>
                <a:schemeClr val="tx1"/>
              </a:solidFill>
            </a:endParaRPr>
          </a:p>
          <a:p>
            <a:pPr marL="516731">
              <a:spcBef>
                <a:spcPts val="0"/>
              </a:spcBef>
              <a:buClr>
                <a:srgbClr val="F48121"/>
              </a:buClr>
              <a:buSzPct val="80000"/>
              <a:buFont typeface="Wingdings" panose="05000000000000000000" pitchFamily="2" charset="2"/>
              <a:buChar char="q"/>
              <a:tabLst>
                <a:tab pos="3818335" algn="l"/>
              </a:tabLst>
            </a:pPr>
            <a:r>
              <a:rPr lang="en-US" sz="2400" b="0" dirty="0">
                <a:solidFill>
                  <a:schemeClr val="tx1"/>
                </a:solidFill>
              </a:rPr>
              <a:t>Economic activity:	</a:t>
            </a:r>
            <a:r>
              <a:rPr lang="en-US" sz="2400" b="0" dirty="0" smtClean="0">
                <a:solidFill>
                  <a:schemeClr val="tx1"/>
                </a:solidFill>
              </a:rPr>
              <a:t>	$680.2 million total</a:t>
            </a:r>
            <a:endParaRPr lang="en-US" sz="2400" b="0" dirty="0">
              <a:solidFill>
                <a:schemeClr val="tx1"/>
              </a:solidFill>
            </a:endParaRPr>
          </a:p>
          <a:p>
            <a:pPr marL="516731" defTabSz="763191">
              <a:spcBef>
                <a:spcPts val="0"/>
              </a:spcBef>
              <a:spcAft>
                <a:spcPts val="0"/>
              </a:spcAft>
              <a:buClr>
                <a:srgbClr val="F48121"/>
              </a:buClr>
              <a:buSzPct val="80000"/>
              <a:buFont typeface="Wingdings" panose="05000000000000000000" pitchFamily="2" charset="2"/>
              <a:buChar char="q"/>
            </a:pPr>
            <a:r>
              <a:rPr lang="en-US" sz="2400" b="0" dirty="0">
                <a:solidFill>
                  <a:schemeClr val="tx1"/>
                </a:solidFill>
              </a:rPr>
              <a:t>Jobs:				</a:t>
            </a:r>
            <a:r>
              <a:rPr lang="en-US" sz="2400" b="0" dirty="0" smtClean="0">
                <a:solidFill>
                  <a:schemeClr val="tx1"/>
                </a:solidFill>
              </a:rPr>
              <a:t>	4,426</a:t>
            </a:r>
          </a:p>
          <a:p>
            <a:pPr marL="516731" defTabSz="763191">
              <a:spcBef>
                <a:spcPts val="0"/>
              </a:spcBef>
              <a:spcAft>
                <a:spcPts val="1200"/>
              </a:spcAft>
              <a:buClr>
                <a:srgbClr val="F48121"/>
              </a:buClr>
              <a:buSzPct val="80000"/>
              <a:buFont typeface="Wingdings" panose="05000000000000000000" pitchFamily="2" charset="2"/>
              <a:buChar char="q"/>
            </a:pPr>
            <a:r>
              <a:rPr lang="en-US" sz="2400" b="0" dirty="0" smtClean="0">
                <a:solidFill>
                  <a:schemeClr val="tx1"/>
                </a:solidFill>
              </a:rPr>
              <a:t>Local tax revenue:			$1.1 million annually</a:t>
            </a:r>
            <a:endParaRPr lang="en-US" sz="2400" b="0" dirty="0">
              <a:solidFill>
                <a:schemeClr val="tx1"/>
              </a:solidFill>
            </a:endParaRPr>
          </a:p>
          <a:p>
            <a:pPr marL="0" indent="0">
              <a:spcBef>
                <a:spcPts val="0"/>
              </a:spcBef>
              <a:buClr>
                <a:schemeClr val="tx1"/>
              </a:buClr>
              <a:buSzPct val="80000"/>
            </a:pPr>
            <a:r>
              <a:rPr lang="en-US" sz="2400" dirty="0" smtClean="0">
                <a:solidFill>
                  <a:schemeClr val="tx1"/>
                </a:solidFill>
              </a:rPr>
              <a:t>Operations</a:t>
            </a:r>
            <a:endParaRPr lang="en-US" sz="2400" dirty="0">
              <a:solidFill>
                <a:schemeClr val="tx1"/>
              </a:solidFill>
            </a:endParaRPr>
          </a:p>
          <a:p>
            <a:pPr marL="516732">
              <a:spcBef>
                <a:spcPts val="0"/>
              </a:spcBef>
              <a:buClr>
                <a:srgbClr val="F48121"/>
              </a:buClr>
              <a:buSzPct val="80000"/>
              <a:buFont typeface="Wingdings" panose="05000000000000000000" pitchFamily="2" charset="2"/>
              <a:buChar char="q"/>
              <a:tabLst>
                <a:tab pos="3818335" algn="l"/>
              </a:tabLst>
            </a:pPr>
            <a:r>
              <a:rPr lang="en-US" sz="2400" b="0" dirty="0" smtClean="0">
                <a:solidFill>
                  <a:schemeClr val="tx1"/>
                </a:solidFill>
              </a:rPr>
              <a:t>Energy cost savings:		$134 million annually</a:t>
            </a:r>
          </a:p>
          <a:p>
            <a:pPr marL="516732">
              <a:spcBef>
                <a:spcPts val="0"/>
              </a:spcBef>
              <a:buClr>
                <a:srgbClr val="F48121"/>
              </a:buClr>
              <a:buSzPct val="80000"/>
              <a:buFont typeface="Wingdings" panose="05000000000000000000" pitchFamily="2" charset="2"/>
              <a:buChar char="q"/>
              <a:tabLst>
                <a:tab pos="3818335" algn="l"/>
              </a:tabLst>
            </a:pPr>
            <a:r>
              <a:rPr lang="en-US" sz="2400" b="0" dirty="0" smtClean="0">
                <a:solidFill>
                  <a:schemeClr val="tx1"/>
                </a:solidFill>
              </a:rPr>
              <a:t>Economic activity:</a:t>
            </a:r>
            <a:r>
              <a:rPr lang="en-US" sz="2400" b="0" dirty="0">
                <a:solidFill>
                  <a:schemeClr val="tx1"/>
                </a:solidFill>
              </a:rPr>
              <a:t>	</a:t>
            </a:r>
            <a:r>
              <a:rPr lang="en-US" sz="2400" b="0" dirty="0" smtClean="0">
                <a:solidFill>
                  <a:schemeClr val="tx1"/>
                </a:solidFill>
              </a:rPr>
              <a:t>	$11.7 million annually</a:t>
            </a:r>
          </a:p>
          <a:p>
            <a:pPr marL="516732">
              <a:spcBef>
                <a:spcPts val="0"/>
              </a:spcBef>
              <a:buClr>
                <a:srgbClr val="F48121"/>
              </a:buClr>
              <a:buSzPct val="80000"/>
              <a:buFont typeface="Wingdings" panose="05000000000000000000" pitchFamily="2" charset="2"/>
              <a:buChar char="q"/>
              <a:tabLst>
                <a:tab pos="3818335" algn="l"/>
              </a:tabLst>
            </a:pPr>
            <a:r>
              <a:rPr lang="en-US" sz="2400" b="0" dirty="0" smtClean="0">
                <a:solidFill>
                  <a:schemeClr val="tx1"/>
                </a:solidFill>
              </a:rPr>
              <a:t>Jobs:		925</a:t>
            </a:r>
            <a:endParaRPr lang="en-US" sz="2400" b="0" dirty="0">
              <a:solidFill>
                <a:schemeClr val="tx1"/>
              </a:solidFill>
            </a:endParaRPr>
          </a:p>
          <a:p>
            <a:pPr marL="516732" defTabSz="754856">
              <a:spcBef>
                <a:spcPts val="0"/>
              </a:spcBef>
              <a:buClr>
                <a:srgbClr val="F48121"/>
              </a:buClr>
              <a:buSzPct val="80000"/>
              <a:buFont typeface="Wingdings" panose="05000000000000000000" pitchFamily="2" charset="2"/>
              <a:buChar char="q"/>
            </a:pPr>
            <a:r>
              <a:rPr lang="en-US" sz="2400" b="0" dirty="0" smtClean="0">
                <a:solidFill>
                  <a:schemeClr val="tx1"/>
                </a:solidFill>
              </a:rPr>
              <a:t>Local </a:t>
            </a:r>
            <a:r>
              <a:rPr lang="en-US" sz="2400" b="0" dirty="0">
                <a:solidFill>
                  <a:schemeClr val="tx1"/>
                </a:solidFill>
              </a:rPr>
              <a:t>tax revenue:			</a:t>
            </a:r>
            <a:r>
              <a:rPr lang="en-US" sz="2400" b="0" dirty="0" smtClean="0">
                <a:solidFill>
                  <a:schemeClr val="tx1"/>
                </a:solidFill>
              </a:rPr>
              <a:t>$6 million annually</a:t>
            </a:r>
            <a:endParaRPr lang="en-US" sz="2400" b="0" dirty="0">
              <a:solidFill>
                <a:schemeClr val="tx1"/>
              </a:solidFill>
            </a:endParaRPr>
          </a:p>
        </p:txBody>
      </p:sp>
      <p:sp>
        <p:nvSpPr>
          <p:cNvPr id="6" name="Slide Number Placeholder 5"/>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10</a:t>
            </a:fld>
            <a:endParaRPr lang="en-US" dirty="0"/>
          </a:p>
        </p:txBody>
      </p:sp>
      <p:sp>
        <p:nvSpPr>
          <p:cNvPr id="7" name="Content Placeholder 2"/>
          <p:cNvSpPr txBox="1">
            <a:spLocks/>
          </p:cNvSpPr>
          <p:nvPr/>
        </p:nvSpPr>
        <p:spPr>
          <a:xfrm>
            <a:off x="475699" y="6019800"/>
            <a:ext cx="6492156" cy="514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4812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4812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4812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4812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4812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Bef>
                <a:spcPts val="900"/>
              </a:spcBef>
              <a:buSzPct val="80000"/>
              <a:buFont typeface="Arial" pitchFamily="34" charset="0"/>
              <a:buNone/>
            </a:pPr>
            <a:r>
              <a:rPr lang="en-US" sz="1800" dirty="0" smtClean="0">
                <a:solidFill>
                  <a:schemeClr val="bg1"/>
                </a:solidFill>
              </a:rPr>
              <a:t>* Analysis provided by ICF International, Chmura Economics &amp; Analysis, and Dominion Resources.</a:t>
            </a:r>
            <a:endParaRPr lang="en-US" sz="1800" dirty="0">
              <a:solidFill>
                <a:schemeClr val="bg1"/>
              </a:solidFill>
            </a:endParaRPr>
          </a:p>
        </p:txBody>
      </p:sp>
      <p:sp>
        <p:nvSpPr>
          <p:cNvPr id="8" name="Rectangle 7"/>
          <p:cNvSpPr/>
          <p:nvPr/>
        </p:nvSpPr>
        <p:spPr>
          <a:xfrm>
            <a:off x="609600" y="1351002"/>
            <a:ext cx="8058148" cy="553998"/>
          </a:xfrm>
          <a:prstGeom prst="rect">
            <a:avLst/>
          </a:prstGeom>
          <a:solidFill>
            <a:schemeClr val="accent3">
              <a:lumMod val="20000"/>
              <a:lumOff val="80000"/>
            </a:schemeClr>
          </a:solidFill>
        </p:spPr>
        <p:txBody>
          <a:bodyPr wrap="square">
            <a:spAutoFit/>
          </a:bodyPr>
          <a:lstStyle/>
          <a:p>
            <a:pPr algn="ctr" defTabSz="763191">
              <a:spcAft>
                <a:spcPts val="900"/>
              </a:spcAft>
              <a:buClr>
                <a:schemeClr val="tx1"/>
              </a:buClr>
              <a:buSzPct val="80000"/>
            </a:pPr>
            <a:r>
              <a:rPr lang="en-US" sz="3000" dirty="0" smtClean="0"/>
              <a:t>194 </a:t>
            </a:r>
            <a:r>
              <a:rPr lang="en-US" sz="3000" dirty="0"/>
              <a:t>miles of pipeline through </a:t>
            </a:r>
            <a:r>
              <a:rPr lang="en-US" sz="3000" dirty="0" smtClean="0"/>
              <a:t>eight </a:t>
            </a:r>
            <a:r>
              <a:rPr lang="en-US" sz="3000" dirty="0"/>
              <a:t>counties</a:t>
            </a:r>
          </a:p>
        </p:txBody>
      </p:sp>
    </p:spTree>
    <p:extLst>
      <p:ext uri="{BB962C8B-B14F-4D97-AF65-F5344CB8AC3E}">
        <p14:creationId xmlns:p14="http://schemas.microsoft.com/office/powerpoint/2010/main" xmlns="" val="251402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600" dirty="0"/>
              <a:t>Economic Analysis</a:t>
            </a:r>
          </a:p>
        </p:txBody>
      </p:sp>
      <p:sp>
        <p:nvSpPr>
          <p:cNvPr id="3" name="Content Placeholder 2"/>
          <p:cNvSpPr>
            <a:spLocks noGrp="1"/>
          </p:cNvSpPr>
          <p:nvPr>
            <p:ph idx="1"/>
          </p:nvPr>
        </p:nvSpPr>
        <p:spPr>
          <a:xfrm>
            <a:off x="1771651" y="3475436"/>
            <a:ext cx="2628900" cy="2296715"/>
          </a:xfrm>
        </p:spPr>
        <p:txBody>
          <a:bodyPr/>
          <a:lstStyle/>
          <a:p>
            <a:pPr>
              <a:buSzPct val="80000"/>
            </a:pPr>
            <a:endParaRPr lang="en-US" sz="1800" dirty="0"/>
          </a:p>
          <a:p>
            <a:pPr marL="0" indent="0">
              <a:buSzPct val="80000"/>
            </a:pPr>
            <a:endParaRPr lang="en-US" b="0" dirty="0" smtClean="0"/>
          </a:p>
        </p:txBody>
      </p:sp>
      <p:sp>
        <p:nvSpPr>
          <p:cNvPr id="5" name="Content Placeholder 2"/>
          <p:cNvSpPr txBox="1">
            <a:spLocks/>
          </p:cNvSpPr>
          <p:nvPr/>
        </p:nvSpPr>
        <p:spPr bwMode="auto">
          <a:xfrm>
            <a:off x="628650" y="1219200"/>
            <a:ext cx="8172449" cy="387624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rgbClr val="003599"/>
              </a:buClr>
              <a:buSzPct val="25000"/>
              <a:buFont typeface="Wingdings" pitchFamily="2" charset="2"/>
              <a:defRPr sz="2800" b="1">
                <a:solidFill>
                  <a:srgbClr val="5F5F5F"/>
                </a:solidFill>
                <a:latin typeface="+mn-lt"/>
                <a:ea typeface="+mn-ea"/>
                <a:cs typeface="+mn-cs"/>
              </a:defRPr>
            </a:lvl1pPr>
            <a:lvl2pPr marL="371475" indent="-369888" algn="l" rtl="0" eaLnBrk="0" fontAlgn="base" hangingPunct="0">
              <a:spcBef>
                <a:spcPct val="30000"/>
              </a:spcBef>
              <a:spcAft>
                <a:spcPct val="0"/>
              </a:spcAft>
              <a:buClr>
                <a:srgbClr val="003599"/>
              </a:buClr>
              <a:buSzPct val="60000"/>
              <a:buFont typeface="Wingdings" pitchFamily="2" charset="2"/>
              <a:buChar char="l"/>
              <a:defRPr sz="2400" b="1">
                <a:solidFill>
                  <a:schemeClr val="tx1"/>
                </a:solidFill>
                <a:latin typeface="+mn-lt"/>
              </a:defRPr>
            </a:lvl2pPr>
            <a:lvl3pPr marL="742950" indent="-369888" algn="l" rtl="0" eaLnBrk="0" fontAlgn="base" hangingPunct="0">
              <a:spcBef>
                <a:spcPct val="20000"/>
              </a:spcBef>
              <a:spcAft>
                <a:spcPct val="0"/>
              </a:spcAft>
              <a:buClr>
                <a:srgbClr val="003599"/>
              </a:buClr>
              <a:buChar char="–"/>
              <a:defRPr sz="2000" b="1">
                <a:solidFill>
                  <a:schemeClr val="tx1"/>
                </a:solidFill>
                <a:latin typeface="+mn-lt"/>
              </a:defRPr>
            </a:lvl3pPr>
            <a:lvl4pPr marL="1163638" indent="-306388" algn="l" rtl="0" eaLnBrk="0" fontAlgn="base" hangingPunct="0">
              <a:spcBef>
                <a:spcPct val="20000"/>
              </a:spcBef>
              <a:spcAft>
                <a:spcPct val="0"/>
              </a:spcAft>
              <a:buClr>
                <a:srgbClr val="003599"/>
              </a:buClr>
              <a:buChar char="•"/>
              <a:defRPr sz="2000" b="1">
                <a:solidFill>
                  <a:schemeClr val="tx1"/>
                </a:solidFill>
                <a:latin typeface="+mn-lt"/>
              </a:defRPr>
            </a:lvl4pPr>
            <a:lvl5pPr marL="1828800" algn="l" rtl="0" eaLnBrk="0" fontAlgn="base" hangingPunct="0">
              <a:lnSpc>
                <a:spcPts val="2000"/>
              </a:lnSpc>
              <a:spcBef>
                <a:spcPts val="2000"/>
              </a:spcBef>
              <a:spcAft>
                <a:spcPct val="0"/>
              </a:spcAft>
              <a:buClr>
                <a:schemeClr val="tx1"/>
              </a:buClr>
              <a:buChar char="•"/>
              <a:defRPr sz="1700">
                <a:solidFill>
                  <a:schemeClr val="tx1"/>
                </a:solidFill>
                <a:latin typeface="+mn-lt"/>
              </a:defRPr>
            </a:lvl5pPr>
            <a:lvl6pPr marL="2286000" algn="l" rtl="0" eaLnBrk="0" fontAlgn="base" hangingPunct="0">
              <a:lnSpc>
                <a:spcPts val="2000"/>
              </a:lnSpc>
              <a:spcBef>
                <a:spcPts val="2000"/>
              </a:spcBef>
              <a:spcAft>
                <a:spcPct val="0"/>
              </a:spcAft>
              <a:buClr>
                <a:schemeClr val="tx1"/>
              </a:buClr>
              <a:buChar char="•"/>
              <a:defRPr sz="1700">
                <a:solidFill>
                  <a:schemeClr val="tx1"/>
                </a:solidFill>
                <a:latin typeface="+mn-lt"/>
              </a:defRPr>
            </a:lvl6pPr>
            <a:lvl7pPr marL="2743200" algn="l" rtl="0" eaLnBrk="0" fontAlgn="base" hangingPunct="0">
              <a:lnSpc>
                <a:spcPts val="2000"/>
              </a:lnSpc>
              <a:spcBef>
                <a:spcPts val="2000"/>
              </a:spcBef>
              <a:spcAft>
                <a:spcPct val="0"/>
              </a:spcAft>
              <a:buClr>
                <a:schemeClr val="tx1"/>
              </a:buClr>
              <a:buChar char="•"/>
              <a:defRPr sz="1700">
                <a:solidFill>
                  <a:schemeClr val="tx1"/>
                </a:solidFill>
                <a:latin typeface="+mn-lt"/>
              </a:defRPr>
            </a:lvl7pPr>
            <a:lvl8pPr marL="3200400" algn="l" rtl="0" eaLnBrk="0" fontAlgn="base" hangingPunct="0">
              <a:lnSpc>
                <a:spcPts val="2000"/>
              </a:lnSpc>
              <a:spcBef>
                <a:spcPts val="2000"/>
              </a:spcBef>
              <a:spcAft>
                <a:spcPct val="0"/>
              </a:spcAft>
              <a:buClr>
                <a:schemeClr val="tx1"/>
              </a:buClr>
              <a:buChar char="•"/>
              <a:defRPr sz="1700">
                <a:solidFill>
                  <a:schemeClr val="tx1"/>
                </a:solidFill>
                <a:latin typeface="+mn-lt"/>
              </a:defRPr>
            </a:lvl8pPr>
            <a:lvl9pPr marL="3657600" algn="l" rtl="0" eaLnBrk="0" fontAlgn="base" hangingPunct="0">
              <a:lnSpc>
                <a:spcPts val="2000"/>
              </a:lnSpc>
              <a:spcBef>
                <a:spcPts val="2000"/>
              </a:spcBef>
              <a:spcAft>
                <a:spcPct val="0"/>
              </a:spcAft>
              <a:buClr>
                <a:schemeClr val="tx1"/>
              </a:buClr>
              <a:buChar char="•"/>
              <a:defRPr sz="1700">
                <a:solidFill>
                  <a:schemeClr val="tx1"/>
                </a:solidFill>
                <a:latin typeface="+mn-lt"/>
              </a:defRPr>
            </a:lvl9pPr>
          </a:lstStyle>
          <a:p>
            <a:pPr marL="0" indent="0" defTabSz="763191">
              <a:spcBef>
                <a:spcPts val="0"/>
              </a:spcBef>
              <a:spcAft>
                <a:spcPts val="0"/>
              </a:spcAft>
              <a:buClr>
                <a:schemeClr val="tx1"/>
              </a:buClr>
              <a:buSzPct val="80000"/>
            </a:pPr>
            <a:r>
              <a:rPr lang="en-US" sz="2400" b="0" dirty="0">
                <a:solidFill>
                  <a:schemeClr val="tx1"/>
                </a:solidFill>
              </a:rPr>
              <a:t>	</a:t>
            </a:r>
            <a:r>
              <a:rPr lang="en-US" sz="2400" b="0" dirty="0" smtClean="0">
                <a:solidFill>
                  <a:schemeClr val="tx1"/>
                </a:solidFill>
              </a:rPr>
              <a:t>	</a:t>
            </a:r>
            <a:endParaRPr lang="en-US" sz="2400" b="0" dirty="0">
              <a:solidFill>
                <a:schemeClr val="tx1"/>
              </a:solidFill>
            </a:endParaRPr>
          </a:p>
          <a:p>
            <a:pPr marL="0" indent="0">
              <a:spcBef>
                <a:spcPts val="0"/>
              </a:spcBef>
              <a:buClr>
                <a:schemeClr val="tx1"/>
              </a:buClr>
              <a:buSzPct val="80000"/>
            </a:pPr>
            <a:r>
              <a:rPr lang="en-US" sz="2400" dirty="0" smtClean="0">
                <a:solidFill>
                  <a:schemeClr val="tx1"/>
                </a:solidFill>
              </a:rPr>
              <a:t>Other benefits</a:t>
            </a:r>
            <a:endParaRPr lang="en-US" sz="2400" dirty="0">
              <a:solidFill>
                <a:schemeClr val="tx1"/>
              </a:solidFill>
            </a:endParaRPr>
          </a:p>
          <a:p>
            <a:pPr marL="516732">
              <a:spcBef>
                <a:spcPts val="0"/>
              </a:spcBef>
              <a:buClr>
                <a:srgbClr val="F48121"/>
              </a:buClr>
              <a:buSzPct val="80000"/>
              <a:buFont typeface="Wingdings" panose="05000000000000000000" pitchFamily="2" charset="2"/>
              <a:buChar char="q"/>
              <a:tabLst>
                <a:tab pos="3818335" algn="l"/>
              </a:tabLst>
            </a:pPr>
            <a:r>
              <a:rPr lang="en-US" sz="2400" b="0" dirty="0" smtClean="0">
                <a:solidFill>
                  <a:schemeClr val="tx1"/>
                </a:solidFill>
              </a:rPr>
              <a:t>Enhanced gas supply security</a:t>
            </a:r>
            <a:r>
              <a:rPr lang="en-US" sz="2400" b="0" dirty="0">
                <a:solidFill>
                  <a:schemeClr val="tx1"/>
                </a:solidFill>
              </a:rPr>
              <a:t>	</a:t>
            </a:r>
            <a:r>
              <a:rPr lang="en-US" sz="2400" b="0" dirty="0" smtClean="0">
                <a:solidFill>
                  <a:schemeClr val="tx1"/>
                </a:solidFill>
              </a:rPr>
              <a:t>	</a:t>
            </a:r>
            <a:endParaRPr lang="en-US" sz="2400" b="0" dirty="0">
              <a:solidFill>
                <a:schemeClr val="tx1"/>
              </a:solidFill>
            </a:endParaRPr>
          </a:p>
          <a:p>
            <a:pPr marL="516732">
              <a:spcBef>
                <a:spcPts val="0"/>
              </a:spcBef>
              <a:buClr>
                <a:srgbClr val="F48121"/>
              </a:buClr>
              <a:buSzPct val="80000"/>
              <a:buFont typeface="Wingdings" panose="05000000000000000000" pitchFamily="2" charset="2"/>
              <a:buChar char="q"/>
              <a:tabLst>
                <a:tab pos="3818335" algn="l"/>
              </a:tabLst>
            </a:pPr>
            <a:r>
              <a:rPr lang="en-US" sz="2400" b="0" dirty="0" smtClean="0">
                <a:solidFill>
                  <a:schemeClr val="tx1"/>
                </a:solidFill>
              </a:rPr>
              <a:t>Increased flexibility and optionality</a:t>
            </a:r>
            <a:endParaRPr lang="en-US" sz="2400" b="0" dirty="0">
              <a:solidFill>
                <a:schemeClr val="tx1"/>
              </a:solidFill>
            </a:endParaRPr>
          </a:p>
          <a:p>
            <a:pPr marL="516732" defTabSz="754856">
              <a:spcBef>
                <a:spcPts val="0"/>
              </a:spcBef>
              <a:buClr>
                <a:srgbClr val="F48121"/>
              </a:buClr>
              <a:buSzPct val="80000"/>
              <a:buFont typeface="Wingdings" panose="05000000000000000000" pitchFamily="2" charset="2"/>
              <a:buChar char="q"/>
            </a:pPr>
            <a:r>
              <a:rPr lang="en-US" sz="2400" b="0" dirty="0" smtClean="0">
                <a:solidFill>
                  <a:schemeClr val="tx1"/>
                </a:solidFill>
              </a:rPr>
              <a:t>Improved electric reliability</a:t>
            </a:r>
          </a:p>
          <a:p>
            <a:pPr marL="516732" defTabSz="754856">
              <a:spcBef>
                <a:spcPts val="0"/>
              </a:spcBef>
              <a:buClr>
                <a:srgbClr val="F48121"/>
              </a:buClr>
              <a:buSzPct val="80000"/>
              <a:buFont typeface="Wingdings" panose="05000000000000000000" pitchFamily="2" charset="2"/>
              <a:buChar char="q"/>
            </a:pPr>
            <a:r>
              <a:rPr lang="en-US" sz="2400" b="0" dirty="0" smtClean="0">
                <a:solidFill>
                  <a:schemeClr val="tx1"/>
                </a:solidFill>
              </a:rPr>
              <a:t>Support renewable generation in market areas</a:t>
            </a:r>
            <a:endParaRPr lang="en-US" sz="2400" b="0" dirty="0">
              <a:solidFill>
                <a:schemeClr val="tx1"/>
              </a:solidFill>
            </a:endParaRPr>
          </a:p>
          <a:p>
            <a:pPr marL="0" indent="0">
              <a:buSzPct val="80000"/>
            </a:pPr>
            <a:endParaRPr lang="en-US" sz="2400" dirty="0">
              <a:solidFill>
                <a:schemeClr val="tx1"/>
              </a:solidFill>
            </a:endParaRPr>
          </a:p>
        </p:txBody>
      </p:sp>
      <p:sp>
        <p:nvSpPr>
          <p:cNvPr id="7"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11</a:t>
            </a:fld>
            <a:endParaRPr lang="en-US" dirty="0"/>
          </a:p>
        </p:txBody>
      </p:sp>
    </p:spTree>
    <p:extLst>
      <p:ext uri="{BB962C8B-B14F-4D97-AF65-F5344CB8AC3E}">
        <p14:creationId xmlns:p14="http://schemas.microsoft.com/office/powerpoint/2010/main" xmlns="" val="627529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99" y="533400"/>
            <a:ext cx="7797177" cy="457200"/>
          </a:xfrm>
          <a:solidFill>
            <a:schemeClr val="bg1"/>
          </a:solidFill>
        </p:spPr>
        <p:txBody>
          <a:bodyPr>
            <a:noAutofit/>
          </a:bodyPr>
          <a:lstStyle/>
          <a:p>
            <a:pPr>
              <a:lnSpc>
                <a:spcPct val="80000"/>
              </a:lnSpc>
            </a:pPr>
            <a:r>
              <a:rPr lang="en-US" sz="3600" dirty="0"/>
              <a:t>Regulatory Process and</a:t>
            </a:r>
            <a:br>
              <a:rPr lang="en-US" sz="3600" dirty="0"/>
            </a:br>
            <a:r>
              <a:rPr lang="en-US" sz="3600" dirty="0"/>
              <a:t>Expected Timeline</a:t>
            </a:r>
          </a:p>
        </p:txBody>
      </p:sp>
      <p:sp>
        <p:nvSpPr>
          <p:cNvPr id="3" name="Content Placeholder 2"/>
          <p:cNvSpPr>
            <a:spLocks noGrp="1"/>
          </p:cNvSpPr>
          <p:nvPr>
            <p:ph idx="1"/>
          </p:nvPr>
        </p:nvSpPr>
        <p:spPr>
          <a:xfrm>
            <a:off x="475699" y="6019800"/>
            <a:ext cx="6492156" cy="514350"/>
          </a:xfrm>
        </p:spPr>
        <p:txBody>
          <a:bodyPr>
            <a:noAutofit/>
          </a:bodyPr>
          <a:lstStyle/>
          <a:p>
            <a:pPr marL="0" indent="0" algn="ctr">
              <a:spcBef>
                <a:spcPts val="900"/>
              </a:spcBef>
              <a:buSzPct val="80000"/>
              <a:buNone/>
            </a:pPr>
            <a:r>
              <a:rPr lang="en-US" sz="1800" dirty="0">
                <a:solidFill>
                  <a:schemeClr val="bg1"/>
                </a:solidFill>
              </a:rPr>
              <a:t>FERC = Federal Energy Regulatory Commission, the lead agency responsible for environmental review and approval of the project.</a:t>
            </a:r>
          </a:p>
        </p:txBody>
      </p:sp>
      <p:sp>
        <p:nvSpPr>
          <p:cNvPr id="6" name="Control 1"/>
          <p:cNvSpPr>
            <a:spLocks noChangeArrowheads="1" noChangeShapeType="1"/>
          </p:cNvSpPr>
          <p:nvPr/>
        </p:nvSpPr>
        <p:spPr bwMode="auto">
          <a:xfrm>
            <a:off x="9770214" y="7183041"/>
            <a:ext cx="3313565" cy="2148254"/>
          </a:xfrm>
          <a:prstGeom prst="rect">
            <a:avLst/>
          </a:prstGeom>
          <a:noFill/>
          <a:ln>
            <a:noFill/>
          </a:ln>
          <a:effectLst/>
          <a:extLst>
            <a:ext uri="{91240B29-F687-4F45-9708-019B960494DF}">
              <a14:hiddenLine xmlns:a14="http://schemas.microsoft.com/office/drawing/2010/main" xmlns="" w="25400">
                <a:no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1350" dirty="0"/>
          </a:p>
        </p:txBody>
      </p:sp>
      <p:sp>
        <p:nvSpPr>
          <p:cNvPr id="5" name="Slide Number Placeholder 4"/>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781264805"/>
              </p:ext>
            </p:extLst>
          </p:nvPr>
        </p:nvGraphicFramePr>
        <p:xfrm>
          <a:off x="457200" y="1219200"/>
          <a:ext cx="8305801" cy="4678257"/>
        </p:xfrm>
        <a:graphic>
          <a:graphicData uri="http://schemas.openxmlformats.org/drawingml/2006/table">
            <a:tbl>
              <a:tblPr/>
              <a:tblGrid>
                <a:gridCol w="457200"/>
                <a:gridCol w="5334000"/>
                <a:gridCol w="2514601"/>
              </a:tblGrid>
              <a:tr h="370889">
                <a:tc>
                  <a:txBody>
                    <a:bodyPr/>
                    <a:lstStyle/>
                    <a:p>
                      <a:pPr algn="ctr" rtl="0" fontAlgn="b"/>
                      <a:endParaRPr lang="en-US" sz="2000" b="1" i="0" u="none" strike="noStrike" dirty="0">
                        <a:solidFill>
                          <a:srgbClr val="FF0000"/>
                        </a:solidFill>
                        <a:latin typeface="Wingdings 2"/>
                      </a:endParaRPr>
                    </a:p>
                  </a:txBody>
                  <a:tcPr marL="8122" marR="8122" marT="81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2200" b="1" i="0" u="none" strike="noStrike" dirty="0" smtClean="0">
                          <a:solidFill>
                            <a:srgbClr val="000000"/>
                          </a:solidFill>
                          <a:latin typeface="Arial" pitchFamily="34" charset="0"/>
                          <a:cs typeface="Arial" pitchFamily="34" charset="0"/>
                        </a:rPr>
                        <a:t> Activity</a:t>
                      </a:r>
                      <a:endParaRPr lang="en-US" sz="2200" b="1" i="0" u="none" strike="noStrike" dirty="0">
                        <a:solidFill>
                          <a:srgbClr val="000000"/>
                        </a:solidFill>
                        <a:latin typeface="Arial" pitchFamily="34" charset="0"/>
                        <a:cs typeface="Arial" pitchFamily="34" charset="0"/>
                      </a:endParaRPr>
                    </a:p>
                  </a:txBody>
                  <a:tcPr marL="8122" marR="8122" marT="812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2200" b="1" i="0" u="none" strike="noStrike" dirty="0" smtClean="0">
                          <a:solidFill>
                            <a:srgbClr val="000000"/>
                          </a:solidFill>
                          <a:latin typeface="Arial" pitchFamily="34" charset="0"/>
                          <a:cs typeface="Arial" pitchFamily="34" charset="0"/>
                        </a:rPr>
                        <a:t> Timing</a:t>
                      </a:r>
                      <a:endParaRPr lang="en-US" sz="2200" b="1" i="0" u="none" strike="noStrike" dirty="0">
                        <a:solidFill>
                          <a:srgbClr val="000000"/>
                        </a:solidFill>
                        <a:latin typeface="Arial" pitchFamily="34" charset="0"/>
                        <a:cs typeface="Arial" pitchFamily="34" charset="0"/>
                      </a:endParaRPr>
                    </a:p>
                  </a:txBody>
                  <a:tcPr marL="8122" marR="8122" marT="812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Survey/route </a:t>
                      </a:r>
                      <a:r>
                        <a:rPr lang="en-US" sz="1600" b="0" i="0" u="none" strike="noStrike" dirty="0">
                          <a:solidFill>
                            <a:srgbClr val="000000"/>
                          </a:solidFill>
                          <a:latin typeface="Arial" pitchFamily="34" charset="0"/>
                          <a:cs typeface="Arial" pitchFamily="34" charset="0"/>
                        </a:rPr>
                        <a:t>planning</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May </a:t>
                      </a:r>
                      <a:r>
                        <a:rPr lang="en-US" sz="1600" b="0" i="0" u="none" strike="noStrike" dirty="0">
                          <a:solidFill>
                            <a:srgbClr val="000000"/>
                          </a:solidFill>
                          <a:latin typeface="Arial" pitchFamily="34" charset="0"/>
                          <a:cs typeface="Arial" pitchFamily="34" charset="0"/>
                        </a:rPr>
                        <a:t>2014 – </a:t>
                      </a:r>
                      <a:r>
                        <a:rPr lang="en-US" sz="1600" b="0" i="0" u="none" strike="noStrike" dirty="0" smtClean="0">
                          <a:solidFill>
                            <a:srgbClr val="000000"/>
                          </a:solidFill>
                          <a:latin typeface="Arial" pitchFamily="34" charset="0"/>
                          <a:cs typeface="Arial" pitchFamily="34" charset="0"/>
                        </a:rPr>
                        <a:t>Ongoing</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Hosted </a:t>
                      </a:r>
                      <a:r>
                        <a:rPr lang="en-US" sz="1600" b="0" i="0" u="none" strike="noStrike" dirty="0">
                          <a:solidFill>
                            <a:srgbClr val="000000"/>
                          </a:solidFill>
                          <a:latin typeface="Arial" pitchFamily="34" charset="0"/>
                          <a:cs typeface="Arial" pitchFamily="34" charset="0"/>
                        </a:rPr>
                        <a:t>Open Houses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September</a:t>
                      </a:r>
                      <a:r>
                        <a:rPr lang="en-US" sz="1600" b="0" i="0" u="none" strike="noStrike" baseline="0" dirty="0" smtClean="0">
                          <a:solidFill>
                            <a:srgbClr val="000000"/>
                          </a:solidFill>
                          <a:latin typeface="Arial" pitchFamily="34" charset="0"/>
                          <a:cs typeface="Arial" pitchFamily="34" charset="0"/>
                        </a:rPr>
                        <a:t> 20</a:t>
                      </a:r>
                      <a:r>
                        <a:rPr lang="en-US" sz="1600" b="0" i="0" u="none" strike="noStrike" dirty="0" smtClean="0">
                          <a:solidFill>
                            <a:srgbClr val="000000"/>
                          </a:solidFill>
                          <a:latin typeface="Arial" pitchFamily="34" charset="0"/>
                          <a:cs typeface="Arial" pitchFamily="34" charset="0"/>
                        </a:rPr>
                        <a:t>14</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FERC </a:t>
                      </a:r>
                      <a:r>
                        <a:rPr lang="en-US" sz="1600" b="0" i="0" u="none" strike="noStrike" dirty="0">
                          <a:solidFill>
                            <a:srgbClr val="000000"/>
                          </a:solidFill>
                          <a:latin typeface="Arial" pitchFamily="34" charset="0"/>
                          <a:cs typeface="Arial" pitchFamily="34" charset="0"/>
                        </a:rPr>
                        <a:t>Pre-Filing Request</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October</a:t>
                      </a:r>
                      <a:r>
                        <a:rPr lang="en-US" sz="1600" b="0" i="0" u="none" strike="noStrike" baseline="0" dirty="0" smtClean="0">
                          <a:solidFill>
                            <a:srgbClr val="000000"/>
                          </a:solidFill>
                          <a:latin typeface="Arial" pitchFamily="34" charset="0"/>
                          <a:cs typeface="Arial" pitchFamily="34" charset="0"/>
                        </a:rPr>
                        <a:t> 2014</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Prepare </a:t>
                      </a:r>
                      <a:r>
                        <a:rPr lang="en-US" sz="1600" b="0" i="0" u="none" strike="noStrike" dirty="0">
                          <a:solidFill>
                            <a:srgbClr val="000000"/>
                          </a:solidFill>
                          <a:latin typeface="Arial" pitchFamily="34" charset="0"/>
                          <a:cs typeface="Arial" pitchFamily="34" charset="0"/>
                        </a:rPr>
                        <a:t>&amp; Submit draft Resource Reports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Fall </a:t>
                      </a:r>
                      <a:r>
                        <a:rPr lang="en-US" sz="1600" b="0" i="0" u="none" strike="noStrike" dirty="0">
                          <a:solidFill>
                            <a:srgbClr val="000000"/>
                          </a:solidFill>
                          <a:latin typeface="Arial" pitchFamily="34" charset="0"/>
                          <a:cs typeface="Arial" pitchFamily="34" charset="0"/>
                        </a:rPr>
                        <a:t>2014 – Spring 2015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Hosted </a:t>
                      </a:r>
                      <a:r>
                        <a:rPr lang="en-US" sz="1600" b="0" i="0" u="none" strike="noStrike" dirty="0">
                          <a:solidFill>
                            <a:srgbClr val="000000"/>
                          </a:solidFill>
                          <a:latin typeface="Arial" pitchFamily="34" charset="0"/>
                          <a:cs typeface="Arial" pitchFamily="34" charset="0"/>
                        </a:rPr>
                        <a:t>Open Houses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January,</a:t>
                      </a:r>
                      <a:r>
                        <a:rPr lang="en-US" sz="1600" b="0" i="0" u="none" strike="noStrike" baseline="0" dirty="0" smtClean="0">
                          <a:solidFill>
                            <a:srgbClr val="000000"/>
                          </a:solidFill>
                          <a:latin typeface="Arial" pitchFamily="34" charset="0"/>
                          <a:cs typeface="Arial" pitchFamily="34" charset="0"/>
                        </a:rPr>
                        <a:t> </a:t>
                      </a:r>
                      <a:r>
                        <a:rPr lang="en-US" sz="1600" b="0" i="0" u="none" strike="noStrike" dirty="0" smtClean="0">
                          <a:solidFill>
                            <a:srgbClr val="000000"/>
                          </a:solidFill>
                          <a:latin typeface="Arial" pitchFamily="34" charset="0"/>
                          <a:cs typeface="Arial" pitchFamily="34" charset="0"/>
                        </a:rPr>
                        <a:t>March, July </a:t>
                      </a:r>
                      <a:r>
                        <a:rPr lang="en-US" sz="1600" b="0" i="0" u="none" strike="noStrike" dirty="0">
                          <a:solidFill>
                            <a:srgbClr val="000000"/>
                          </a:solidFill>
                          <a:latin typeface="Arial" pitchFamily="34" charset="0"/>
                          <a:cs typeface="Arial" pitchFamily="34" charset="0"/>
                        </a:rPr>
                        <a:t>2015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rtl="0" fontAlgn="b"/>
                      <a:r>
                        <a:rPr lang="en-US" sz="2000" b="1" i="0" u="none" strike="noStrike" baseline="-25000" dirty="0">
                          <a:solidFill>
                            <a:srgbClr val="FF0000"/>
                          </a:solidFill>
                          <a:latin typeface="Wingdings 2"/>
                        </a:rPr>
                        <a:t>P</a:t>
                      </a:r>
                      <a:r>
                        <a:rPr lang="en-US" sz="2000" b="1" i="0" u="none" strike="noStrike" baseline="-25000" dirty="0">
                          <a:solidFill>
                            <a:srgbClr val="FF0000"/>
                          </a:solidFill>
                          <a:latin typeface="Calibri"/>
                        </a:rPr>
                        <a:t> </a:t>
                      </a:r>
                      <a:endParaRPr lang="en-US" sz="2000" b="1" i="0" u="none" strike="noStrike" dirty="0">
                        <a:solidFill>
                          <a:srgbClr val="FF0000"/>
                        </a:solidFill>
                        <a:latin typeface="Wingdings 2"/>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FERC </a:t>
                      </a:r>
                      <a:r>
                        <a:rPr lang="en-US" sz="1600" b="0" i="0" u="none" strike="noStrike" dirty="0">
                          <a:solidFill>
                            <a:srgbClr val="000000"/>
                          </a:solidFill>
                          <a:latin typeface="Arial" pitchFamily="34" charset="0"/>
                          <a:cs typeface="Arial" pitchFamily="34" charset="0"/>
                        </a:rPr>
                        <a:t>held Scoping Meetings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March 2015</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89979">
                <a:tc>
                  <a:txBody>
                    <a:bodyPr/>
                    <a:lstStyle/>
                    <a:p>
                      <a:pPr algn="ctr" fontAlgn="t"/>
                      <a:r>
                        <a:rPr lang="en-US" sz="2000" b="1" i="0" u="none" strike="noStrike" baseline="-25000" dirty="0">
                          <a:solidFill>
                            <a:srgbClr val="FF0000"/>
                          </a:solidFill>
                          <a:latin typeface="Calibri"/>
                        </a:rPr>
                        <a:t> </a:t>
                      </a:r>
                      <a:r>
                        <a:rPr lang="en-US" sz="2000" b="1" i="0" u="none" strike="noStrike" baseline="-25000" dirty="0" smtClean="0">
                          <a:solidFill>
                            <a:srgbClr val="FF0000"/>
                          </a:solidFill>
                          <a:latin typeface="Wingdings 2"/>
                        </a:rPr>
                        <a:t>P</a:t>
                      </a:r>
                      <a:endParaRPr lang="en-US" sz="2000" b="1" i="0" u="none" strike="noStrike" dirty="0">
                        <a:solidFill>
                          <a:srgbClr val="FF0000"/>
                        </a:solidFill>
                        <a:latin typeface="Calibri"/>
                      </a:endParaRPr>
                    </a:p>
                  </a:txBody>
                  <a:tcPr marL="8122" marR="8122" marT="8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Respond </a:t>
                      </a:r>
                      <a:r>
                        <a:rPr lang="en-US" sz="1600" b="0" i="0" u="none" strike="noStrike" dirty="0">
                          <a:solidFill>
                            <a:srgbClr val="000000"/>
                          </a:solidFill>
                          <a:latin typeface="Arial" pitchFamily="34" charset="0"/>
                          <a:cs typeface="Arial" pitchFamily="34" charset="0"/>
                        </a:rPr>
                        <a:t>to Comments submitted during Scoping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May 2015</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baseline="-25000" dirty="0">
                          <a:solidFill>
                            <a:srgbClr val="FF0000"/>
                          </a:solidFill>
                          <a:latin typeface="Calibri"/>
                        </a:rPr>
                        <a:t> </a:t>
                      </a:r>
                      <a:r>
                        <a:rPr lang="en-US" sz="2000" b="1" i="0" u="none" strike="noStrike" baseline="-25000" dirty="0" smtClean="0">
                          <a:solidFill>
                            <a:srgbClr val="FF0000"/>
                          </a:solidFill>
                          <a:latin typeface="Wingdings 2"/>
                        </a:rPr>
                        <a:t>P</a:t>
                      </a:r>
                      <a:r>
                        <a:rPr lang="en-US" sz="2000" b="1" i="0" u="none" strike="noStrike" baseline="-25000" dirty="0" smtClean="0">
                          <a:solidFill>
                            <a:srgbClr val="FF0000"/>
                          </a:solidFill>
                          <a:latin typeface="+mn-lt"/>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File </a:t>
                      </a:r>
                      <a:r>
                        <a:rPr lang="en-US" sz="1600" b="0" i="0" u="none" strike="noStrike" dirty="0">
                          <a:solidFill>
                            <a:srgbClr val="000000"/>
                          </a:solidFill>
                          <a:latin typeface="Arial" pitchFamily="34" charset="0"/>
                          <a:cs typeface="Arial" pitchFamily="34" charset="0"/>
                        </a:rPr>
                        <a:t>FERC Application</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September 18, </a:t>
                      </a:r>
                      <a:r>
                        <a:rPr lang="en-US" sz="1600" b="0" i="0" u="none" strike="noStrike" dirty="0">
                          <a:solidFill>
                            <a:srgbClr val="000000"/>
                          </a:solidFill>
                          <a:latin typeface="Arial" pitchFamily="34" charset="0"/>
                          <a:cs typeface="Arial" pitchFamily="34" charset="0"/>
                        </a:rPr>
                        <a:t>2015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52304">
                <a:tc>
                  <a:txBody>
                    <a:bodyPr/>
                    <a:lstStyle/>
                    <a:p>
                      <a:pPr algn="ctr" fontAlgn="t"/>
                      <a:r>
                        <a:rPr lang="en-US" sz="2000" b="1" i="0" u="none" strike="noStrike" baseline="-25000" dirty="0">
                          <a:solidFill>
                            <a:srgbClr val="FF0000"/>
                          </a:solidFill>
                          <a:latin typeface="Calibri"/>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fr-FR" sz="1600" b="0" i="0" u="none" strike="noStrike" dirty="0" smtClean="0">
                          <a:solidFill>
                            <a:srgbClr val="000000"/>
                          </a:solidFill>
                          <a:latin typeface="Arial" pitchFamily="34" charset="0"/>
                          <a:cs typeface="Arial" pitchFamily="34" charset="0"/>
                        </a:rPr>
                        <a:t> FERC </a:t>
                      </a:r>
                      <a:r>
                        <a:rPr lang="fr-FR" sz="1600" b="0" i="0" u="none" strike="noStrike" dirty="0">
                          <a:solidFill>
                            <a:srgbClr val="000000"/>
                          </a:solidFill>
                          <a:latin typeface="Arial" pitchFamily="34" charset="0"/>
                          <a:cs typeface="Arial" pitchFamily="34" charset="0"/>
                        </a:rPr>
                        <a:t>draft Environmental Impact Statement (EIS</a:t>
                      </a:r>
                      <a:r>
                        <a:rPr lang="fr-FR" sz="1600" b="0" i="0" u="none" strike="noStrike" dirty="0" smtClean="0">
                          <a:solidFill>
                            <a:srgbClr val="000000"/>
                          </a:solidFill>
                          <a:latin typeface="Arial" pitchFamily="34" charset="0"/>
                          <a:cs typeface="Arial" pitchFamily="34" charset="0"/>
                        </a:rPr>
                        <a:t>)</a:t>
                      </a:r>
                    </a:p>
                    <a:p>
                      <a:pPr algn="l" rtl="0" fontAlgn="t"/>
                      <a:r>
                        <a:rPr lang="fr-FR" sz="1600" b="0" i="0" u="none" strike="noStrike" dirty="0" smtClean="0">
                          <a:solidFill>
                            <a:srgbClr val="000000"/>
                          </a:solidFill>
                          <a:latin typeface="Arial" pitchFamily="34" charset="0"/>
                          <a:cs typeface="Arial" pitchFamily="34" charset="0"/>
                        </a:rPr>
                        <a:t> FERC Comment Period/Host public meetings on draft EIS</a:t>
                      </a:r>
                      <a:endParaRPr lang="fr-FR"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ctr"/>
                      <a:r>
                        <a:rPr lang="en-US" sz="1600" b="0" i="0" u="none" strike="noStrike" dirty="0" smtClean="0">
                          <a:solidFill>
                            <a:srgbClr val="000000"/>
                          </a:solidFill>
                          <a:latin typeface="Arial" pitchFamily="34" charset="0"/>
                          <a:cs typeface="Arial" pitchFamily="34" charset="0"/>
                        </a:rPr>
                        <a:t> 2016 </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fontAlgn="t"/>
                      <a:r>
                        <a:rPr lang="en-US" sz="2000" b="1" i="0" u="none" strike="noStrike" baseline="-25000" dirty="0">
                          <a:solidFill>
                            <a:srgbClr val="FF0000"/>
                          </a:solidFill>
                          <a:latin typeface="Calibri"/>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FERC </a:t>
                      </a:r>
                      <a:r>
                        <a:rPr lang="en-US" sz="1600" b="0" i="0" u="none" strike="noStrike" dirty="0">
                          <a:solidFill>
                            <a:srgbClr val="000000"/>
                          </a:solidFill>
                          <a:latin typeface="Arial" pitchFamily="34" charset="0"/>
                          <a:cs typeface="Arial" pitchFamily="34" charset="0"/>
                        </a:rPr>
                        <a:t>Final EIS </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2016 </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fontAlgn="t"/>
                      <a:r>
                        <a:rPr lang="en-US" sz="2000" b="1" i="0" u="none" strike="noStrike" baseline="-25000" dirty="0">
                          <a:solidFill>
                            <a:srgbClr val="FF0000"/>
                          </a:solidFill>
                          <a:latin typeface="Calibri"/>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FERC </a:t>
                      </a:r>
                      <a:r>
                        <a:rPr lang="en-US" sz="1600" b="0" i="0" u="none" strike="noStrike" dirty="0">
                          <a:solidFill>
                            <a:srgbClr val="000000"/>
                          </a:solidFill>
                          <a:latin typeface="Arial" pitchFamily="34" charset="0"/>
                          <a:cs typeface="Arial" pitchFamily="34" charset="0"/>
                        </a:rPr>
                        <a:t>Certificate</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a:t>
                      </a:r>
                      <a:r>
                        <a:rPr lang="en-US" sz="1600" b="0" i="0" u="none" strike="noStrike" dirty="0">
                          <a:solidFill>
                            <a:srgbClr val="000000"/>
                          </a:solidFill>
                          <a:latin typeface="Arial" pitchFamily="34" charset="0"/>
                          <a:cs typeface="Arial" pitchFamily="34" charset="0"/>
                        </a:rPr>
                        <a:t>2016</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fontAlgn="t"/>
                      <a:r>
                        <a:rPr lang="en-US" sz="2000" b="1" i="0" u="none" strike="noStrike" baseline="-25000" dirty="0">
                          <a:solidFill>
                            <a:srgbClr val="FF0000"/>
                          </a:solidFill>
                          <a:latin typeface="Calibri"/>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Construction</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2016-2018 </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0417">
                <a:tc>
                  <a:txBody>
                    <a:bodyPr/>
                    <a:lstStyle/>
                    <a:p>
                      <a:pPr algn="ctr" fontAlgn="t"/>
                      <a:r>
                        <a:rPr lang="en-US" sz="2000" b="1" i="0" u="none" strike="noStrike" baseline="-25000" dirty="0">
                          <a:solidFill>
                            <a:srgbClr val="FF0000"/>
                          </a:solidFill>
                          <a:latin typeface="Calibri"/>
                        </a:rPr>
                        <a:t> </a:t>
                      </a:r>
                      <a:endParaRPr lang="en-US" sz="2000" b="1" i="0" u="none" strike="noStrike" dirty="0">
                        <a:solidFill>
                          <a:srgbClr val="FF0000"/>
                        </a:solidFill>
                        <a:latin typeface="Calibri"/>
                      </a:endParaRPr>
                    </a:p>
                  </a:txBody>
                  <a:tcPr marL="8122" marR="8122" marT="81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600" b="0" i="0" u="none" strike="noStrike" dirty="0" smtClean="0">
                          <a:solidFill>
                            <a:srgbClr val="000000"/>
                          </a:solidFill>
                          <a:latin typeface="Arial" pitchFamily="34" charset="0"/>
                          <a:cs typeface="Arial" pitchFamily="34" charset="0"/>
                        </a:rPr>
                        <a:t> In-service</a:t>
                      </a:r>
                      <a:endParaRPr lang="en-US" sz="1600" b="0" i="0" u="none" strike="noStrike" dirty="0">
                        <a:solidFill>
                          <a:srgbClr val="000000"/>
                        </a:solidFill>
                        <a:latin typeface="Arial" pitchFamily="34" charset="0"/>
                        <a:cs typeface="Arial" pitchFamily="34" charset="0"/>
                      </a:endParaRP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rtl="0" fontAlgn="t"/>
                      <a:r>
                        <a:rPr lang="en-US" sz="1600" b="0" i="0" u="none" strike="noStrike" dirty="0" smtClean="0">
                          <a:solidFill>
                            <a:srgbClr val="000000"/>
                          </a:solidFill>
                          <a:latin typeface="Arial" pitchFamily="34" charset="0"/>
                          <a:cs typeface="Arial" pitchFamily="34" charset="0"/>
                        </a:rPr>
                        <a:t> Late </a:t>
                      </a:r>
                      <a:r>
                        <a:rPr lang="en-US" sz="1600" b="0" i="0" u="none" strike="noStrike" dirty="0">
                          <a:solidFill>
                            <a:srgbClr val="000000"/>
                          </a:solidFill>
                          <a:latin typeface="Arial" pitchFamily="34" charset="0"/>
                          <a:cs typeface="Arial" pitchFamily="34" charset="0"/>
                        </a:rPr>
                        <a:t>2018</a:t>
                      </a:r>
                    </a:p>
                  </a:txBody>
                  <a:tcPr marL="8122" marR="8122" marT="8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xmlns="" val="418347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 – Northern Virginia</a:t>
            </a:r>
            <a:endParaRPr lang="en-US" dirty="0"/>
          </a:p>
        </p:txBody>
      </p:sp>
      <p:sp>
        <p:nvSpPr>
          <p:cNvPr id="4" name="Slide Number Placeholder 3"/>
          <p:cNvSpPr>
            <a:spLocks noGrp="1"/>
          </p:cNvSpPr>
          <p:nvPr>
            <p:ph type="sldNum" sz="quarter" idx="12"/>
          </p:nvPr>
        </p:nvSpPr>
        <p:spPr/>
        <p:txBody>
          <a:bodyPr/>
          <a:lstStyle/>
          <a:p>
            <a:fld id="{3F0D18F0-E2D6-4EEF-A8EB-BD13AE13183C}" type="slidenum">
              <a:rPr lang="en-US" smtClean="0"/>
              <a:pPr/>
              <a:t>13</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11692" y="1295400"/>
            <a:ext cx="7920616" cy="4419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 – Northern Virginia #2</a:t>
            </a:r>
            <a:endParaRPr lang="en-US" dirty="0"/>
          </a:p>
        </p:txBody>
      </p:sp>
      <p:sp>
        <p:nvSpPr>
          <p:cNvPr id="4" name="Slide Number Placeholder 3"/>
          <p:cNvSpPr>
            <a:spLocks noGrp="1"/>
          </p:cNvSpPr>
          <p:nvPr>
            <p:ph type="sldNum" sz="quarter" idx="12"/>
          </p:nvPr>
        </p:nvSpPr>
        <p:spPr/>
        <p:txBody>
          <a:bodyPr/>
          <a:lstStyle/>
          <a:p>
            <a:fld id="{3F0D18F0-E2D6-4EEF-A8EB-BD13AE13183C}" type="slidenum">
              <a:rPr lang="en-US" smtClean="0"/>
              <a:pPr/>
              <a:t>14</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342015"/>
            <a:ext cx="8229600" cy="43263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Right of Way</a:t>
            </a:r>
            <a:endParaRPr lang="en-US" sz="3600" dirty="0"/>
          </a:p>
        </p:txBody>
      </p:sp>
      <p:pic>
        <p:nvPicPr>
          <p:cNvPr id="10248" name="Picture 8" descr="http://www.b2i.cc/logos/1296/row_foliage.jpg"/>
          <p:cNvPicPr>
            <a:picLocks noChangeAspect="1" noChangeArrowheads="1"/>
          </p:cNvPicPr>
          <p:nvPr/>
        </p:nvPicPr>
        <p:blipFill>
          <a:blip r:embed="rId3" cstate="print"/>
          <a:srcRect/>
          <a:stretch>
            <a:fillRect/>
          </a:stretch>
        </p:blipFill>
        <p:spPr bwMode="auto">
          <a:xfrm>
            <a:off x="4757455" y="1905000"/>
            <a:ext cx="4005545" cy="2954505"/>
          </a:xfrm>
          <a:prstGeom prst="rect">
            <a:avLst/>
          </a:prstGeom>
          <a:noFill/>
          <a:scene3d>
            <a:camera prst="orthographicFront"/>
            <a:lightRig rig="threePt" dir="t"/>
          </a:scene3d>
          <a:sp3d>
            <a:bevelT/>
          </a:sp3d>
        </p:spPr>
      </p:pic>
      <p:pic>
        <p:nvPicPr>
          <p:cNvPr id="10246" name="Picture 6" descr="https://www.dom.com/business/gas-transmission/pipeline-integrity-management-program/images/linemarker.jpg"/>
          <p:cNvPicPr>
            <a:picLocks noChangeAspect="1" noChangeArrowheads="1"/>
          </p:cNvPicPr>
          <p:nvPr/>
        </p:nvPicPr>
        <p:blipFill>
          <a:blip r:embed="rId4" cstate="print"/>
          <a:srcRect/>
          <a:stretch>
            <a:fillRect/>
          </a:stretch>
        </p:blipFill>
        <p:spPr bwMode="auto">
          <a:xfrm>
            <a:off x="3048000" y="3809519"/>
            <a:ext cx="2148641" cy="1932045"/>
          </a:xfrm>
          <a:prstGeom prst="rect">
            <a:avLst/>
          </a:prstGeom>
          <a:noFill/>
          <a:scene3d>
            <a:camera prst="orthographicFront"/>
            <a:lightRig rig="threePt" dir="t"/>
          </a:scene3d>
          <a:sp3d>
            <a:bevelT/>
          </a:sp3d>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0" y="2238715"/>
            <a:ext cx="2400042" cy="3171485"/>
          </a:xfrm>
          <a:prstGeom prst="rect">
            <a:avLst/>
          </a:prstGeom>
          <a:scene3d>
            <a:camera prst="orthographicFront"/>
            <a:lightRig rig="threePt" dir="t"/>
          </a:scene3d>
          <a:sp3d>
            <a:bevelT/>
          </a:sp3d>
        </p:spPr>
      </p:pic>
      <p:pic>
        <p:nvPicPr>
          <p:cNvPr id="10244" name="Picture 4" descr="https://qa.dom.com/business/gas-transmission/southeast-reliability-project/images/elk-standing-380w.jpg"/>
          <p:cNvPicPr>
            <a:picLocks noChangeAspect="1" noChangeArrowheads="1"/>
          </p:cNvPicPr>
          <p:nvPr/>
        </p:nvPicPr>
        <p:blipFill>
          <a:blip r:embed="rId6" cstate="print"/>
          <a:srcRect/>
          <a:stretch>
            <a:fillRect/>
          </a:stretch>
        </p:blipFill>
        <p:spPr bwMode="auto">
          <a:xfrm>
            <a:off x="1770775" y="1447800"/>
            <a:ext cx="2710985" cy="2033239"/>
          </a:xfrm>
          <a:prstGeom prst="rect">
            <a:avLst/>
          </a:prstGeom>
          <a:noFill/>
          <a:scene3d>
            <a:camera prst="orthographicFront"/>
            <a:lightRig rig="threePt" dir="t"/>
          </a:scene3d>
          <a:sp3d>
            <a:bevelT/>
          </a:sp3d>
        </p:spPr>
      </p:pic>
      <p:sp>
        <p:nvSpPr>
          <p:cNvPr id="8"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15</a:t>
            </a:fld>
            <a:endParaRPr lang="en-US" dirty="0"/>
          </a:p>
        </p:txBody>
      </p:sp>
    </p:spTree>
    <p:extLst>
      <p:ext uri="{BB962C8B-B14F-4D97-AF65-F5344CB8AC3E}">
        <p14:creationId xmlns:p14="http://schemas.microsoft.com/office/powerpoint/2010/main" xmlns="" val="1560582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a:t>Special Considerations: Agriculture</a:t>
            </a:r>
          </a:p>
        </p:txBody>
      </p:sp>
      <p:sp>
        <p:nvSpPr>
          <p:cNvPr id="3" name="Content Placeholder 2"/>
          <p:cNvSpPr>
            <a:spLocks noGrp="1"/>
          </p:cNvSpPr>
          <p:nvPr>
            <p:ph idx="1"/>
          </p:nvPr>
        </p:nvSpPr>
        <p:spPr>
          <a:xfrm>
            <a:off x="381000" y="1371600"/>
            <a:ext cx="7886700" cy="3615336"/>
          </a:xfrm>
        </p:spPr>
        <p:txBody>
          <a:bodyPr>
            <a:normAutofit/>
          </a:bodyPr>
          <a:lstStyle/>
          <a:p>
            <a:pPr>
              <a:spcBef>
                <a:spcPts val="900"/>
              </a:spcBef>
              <a:buSzPct val="80000"/>
              <a:buFont typeface="Wingdings" panose="05000000000000000000" pitchFamily="2" charset="2"/>
              <a:buChar char="q"/>
            </a:pPr>
            <a:r>
              <a:rPr lang="en-US" sz="2400" dirty="0"/>
              <a:t>Pipeline has four feet of cover to allow planting/plowing</a:t>
            </a:r>
          </a:p>
          <a:p>
            <a:pPr>
              <a:spcBef>
                <a:spcPts val="900"/>
              </a:spcBef>
              <a:buSzPct val="80000"/>
              <a:buFont typeface="Wingdings" panose="05000000000000000000" pitchFamily="2" charset="2"/>
              <a:buChar char="q"/>
            </a:pPr>
            <a:r>
              <a:rPr lang="en-US" sz="2400" dirty="0"/>
              <a:t>Compensation rate of 200% for annual crop loss</a:t>
            </a:r>
          </a:p>
          <a:p>
            <a:pPr>
              <a:spcBef>
                <a:spcPts val="900"/>
              </a:spcBef>
              <a:buSzPct val="80000"/>
              <a:buFont typeface="Wingdings" panose="05000000000000000000" pitchFamily="2" charset="2"/>
              <a:buChar char="q"/>
            </a:pPr>
            <a:r>
              <a:rPr lang="en-US" sz="2400" dirty="0"/>
              <a:t>Valuation of construction impact on loss of timber, Christmas trees and vineyards under development</a:t>
            </a:r>
          </a:p>
          <a:p>
            <a:pPr>
              <a:spcBef>
                <a:spcPts val="900"/>
              </a:spcBef>
              <a:buSzPct val="80000"/>
              <a:buFont typeface="Wingdings" panose="05000000000000000000" pitchFamily="2" charset="2"/>
              <a:buChar char="q"/>
            </a:pPr>
            <a:r>
              <a:rPr lang="en-US" sz="2400" dirty="0"/>
              <a:t>Fencing, row crops, and </a:t>
            </a:r>
            <a:r>
              <a:rPr lang="en-US" sz="2400" dirty="0" smtClean="0"/>
              <a:t>livestock:                                             all allowable </a:t>
            </a:r>
            <a:r>
              <a:rPr lang="en-US" sz="2400" dirty="0"/>
              <a:t>uses </a:t>
            </a:r>
            <a:r>
              <a:rPr lang="en-US" sz="2400" dirty="0" smtClean="0"/>
              <a:t>of </a:t>
            </a:r>
            <a:r>
              <a:rPr lang="en-US" sz="2400" dirty="0"/>
              <a:t>right-of-way</a:t>
            </a:r>
          </a:p>
          <a:p>
            <a:pPr>
              <a:buSzPct val="80000"/>
              <a:buFont typeface="Wingdings" panose="05000000000000000000" pitchFamily="2" charset="2"/>
              <a:buChar char="q"/>
            </a:pPr>
            <a:endParaRPr lang="en-US" sz="2400" dirty="0">
              <a:solidFill>
                <a:srgbClr val="FF0000"/>
              </a:solidFill>
            </a:endParaRPr>
          </a:p>
        </p:txBody>
      </p:sp>
      <p:pic>
        <p:nvPicPr>
          <p:cNvPr id="6" name="Picture 5"/>
          <p:cNvPicPr>
            <a:picLocks noChangeAspect="1"/>
          </p:cNvPicPr>
          <p:nvPr/>
        </p:nvPicPr>
        <p:blipFill>
          <a:blip r:embed="rId3" cstate="print"/>
          <a:stretch>
            <a:fillRect/>
          </a:stretch>
        </p:blipFill>
        <p:spPr>
          <a:xfrm>
            <a:off x="5201374" y="3276600"/>
            <a:ext cx="3714026" cy="24264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Slide Number Placeholder 3"/>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16</a:t>
            </a:fld>
            <a:endParaRPr lang="en-US" dirty="0"/>
          </a:p>
        </p:txBody>
      </p:sp>
      <p:sp>
        <p:nvSpPr>
          <p:cNvPr id="8" name="Slide Number Placeholder 2"/>
          <p:cNvSpPr txBox="1">
            <a:spLocks/>
          </p:cNvSpPr>
          <p:nvPr/>
        </p:nvSpPr>
        <p:spPr>
          <a:xfrm>
            <a:off x="453700" y="6402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0D18F0-E2D6-4EEF-A8EB-BD13AE13183C}" type="slidenum">
              <a:rPr lang="en-US" sz="1400" smtClean="0">
                <a:solidFill>
                  <a:schemeClr val="bg1"/>
                </a:solidFill>
              </a:rPr>
              <a:pPr/>
              <a:t>16</a:t>
            </a:fld>
            <a:endParaRPr lang="en-US" sz="1400" dirty="0">
              <a:solidFill>
                <a:schemeClr val="bg1"/>
              </a:solidFill>
            </a:endParaRPr>
          </a:p>
        </p:txBody>
      </p:sp>
    </p:spTree>
    <p:extLst>
      <p:ext uri="{BB962C8B-B14F-4D97-AF65-F5344CB8AC3E}">
        <p14:creationId xmlns:p14="http://schemas.microsoft.com/office/powerpoint/2010/main" xmlns="" val="369042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Special Considerations: Timber</a:t>
            </a:r>
          </a:p>
        </p:txBody>
      </p:sp>
      <p:pic>
        <p:nvPicPr>
          <p:cNvPr id="4" name="Picture 3"/>
          <p:cNvPicPr>
            <a:picLocks noChangeAspect="1"/>
          </p:cNvPicPr>
          <p:nvPr/>
        </p:nvPicPr>
        <p:blipFill>
          <a:blip r:embed="rId3" cstate="print"/>
          <a:stretch>
            <a:fillRect/>
          </a:stretch>
        </p:blipFill>
        <p:spPr>
          <a:xfrm>
            <a:off x="5430766" y="3447401"/>
            <a:ext cx="3484634" cy="23247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Content Placeholder 2"/>
          <p:cNvSpPr>
            <a:spLocks noGrp="1"/>
          </p:cNvSpPr>
          <p:nvPr>
            <p:ph idx="1"/>
          </p:nvPr>
        </p:nvSpPr>
        <p:spPr>
          <a:xfrm>
            <a:off x="506329" y="1447801"/>
            <a:ext cx="7799471" cy="4324350"/>
          </a:xfrm>
        </p:spPr>
        <p:txBody>
          <a:bodyPr wrap="square">
            <a:noAutofit/>
          </a:bodyPr>
          <a:lstStyle/>
          <a:p>
            <a:pPr>
              <a:spcAft>
                <a:spcPts val="900"/>
              </a:spcAft>
              <a:buSzPct val="80000"/>
              <a:buFont typeface="Wingdings" panose="05000000000000000000" pitchFamily="2" charset="2"/>
              <a:buChar char="q"/>
            </a:pPr>
            <a:r>
              <a:rPr lang="en-US" sz="2400" dirty="0" smtClean="0"/>
              <a:t>Typically, </a:t>
            </a:r>
            <a:r>
              <a:rPr lang="en-US" sz="2400" dirty="0"/>
              <a:t>Dominion will purchase and take ownership of timber, unless another agreement has been reached with the landowner</a:t>
            </a:r>
          </a:p>
          <a:p>
            <a:pPr>
              <a:buSzPct val="80000"/>
              <a:buFont typeface="Wingdings" panose="05000000000000000000" pitchFamily="2" charset="2"/>
              <a:buChar char="q"/>
            </a:pPr>
            <a:r>
              <a:rPr lang="en-US" sz="2400" dirty="0"/>
              <a:t>An independent 3</a:t>
            </a:r>
            <a:r>
              <a:rPr lang="en-US" sz="2400" baseline="30000" dirty="0"/>
              <a:t>rd</a:t>
            </a:r>
            <a:r>
              <a:rPr lang="en-US" sz="2400" dirty="0"/>
              <a:t> party completes an inventory of the property</a:t>
            </a:r>
          </a:p>
          <a:p>
            <a:pPr marL="769144" lvl="1" indent="-342900" defTabSz="342900">
              <a:buSzPct val="80000"/>
              <a:buFont typeface="Wingdings" panose="05000000000000000000" pitchFamily="2" charset="2"/>
              <a:buChar char="§"/>
            </a:pPr>
            <a:r>
              <a:rPr lang="en-US" sz="2200" dirty="0"/>
              <a:t>Evaluate </a:t>
            </a:r>
            <a:r>
              <a:rPr lang="en-US" sz="2200" dirty="0" smtClean="0"/>
              <a:t>by </a:t>
            </a:r>
            <a:r>
              <a:rPr lang="en-US" sz="2200" dirty="0"/>
              <a:t>species and diameter</a:t>
            </a:r>
          </a:p>
          <a:p>
            <a:pPr marL="769144" lvl="1" indent="-342900" defTabSz="342900">
              <a:buSzPct val="80000"/>
              <a:buFont typeface="Wingdings" panose="05000000000000000000" pitchFamily="2" charset="2"/>
              <a:buChar char="§"/>
            </a:pPr>
            <a:r>
              <a:rPr lang="en-US" sz="2200" dirty="0"/>
              <a:t>Provide current market value</a:t>
            </a:r>
          </a:p>
        </p:txBody>
      </p:sp>
      <p:sp>
        <p:nvSpPr>
          <p:cNvPr id="5" name="Slide Number Placeholder 4"/>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17</a:t>
            </a:fld>
            <a:endParaRPr lang="en-US" dirty="0"/>
          </a:p>
        </p:txBody>
      </p:sp>
      <p:sp>
        <p:nvSpPr>
          <p:cNvPr id="7" name="Slide Number Placeholder 2"/>
          <p:cNvSpPr txBox="1">
            <a:spLocks/>
          </p:cNvSpPr>
          <p:nvPr/>
        </p:nvSpPr>
        <p:spPr>
          <a:xfrm>
            <a:off x="453700" y="6402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0D18F0-E2D6-4EEF-A8EB-BD13AE13183C}" type="slidenum">
              <a:rPr lang="en-US" sz="1400" smtClean="0">
                <a:solidFill>
                  <a:schemeClr val="bg1"/>
                </a:solidFill>
              </a:rPr>
              <a:pPr/>
              <a:t>17</a:t>
            </a:fld>
            <a:endParaRPr lang="en-US" sz="1400" dirty="0">
              <a:solidFill>
                <a:schemeClr val="bg1"/>
              </a:solidFill>
            </a:endParaRPr>
          </a:p>
        </p:txBody>
      </p:sp>
    </p:spTree>
    <p:extLst>
      <p:ext uri="{BB962C8B-B14F-4D97-AF65-F5344CB8AC3E}">
        <p14:creationId xmlns:p14="http://schemas.microsoft.com/office/powerpoint/2010/main" xmlns="" val="232392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a:spLocks noGrp="1" noChangeArrowheads="1"/>
          </p:cNvSpPr>
          <p:nvPr>
            <p:ph type="title"/>
          </p:nvPr>
        </p:nvSpPr>
        <p:spPr>
          <a:xfrm>
            <a:off x="381000" y="304800"/>
            <a:ext cx="8610600" cy="567212"/>
          </a:xfrm>
        </p:spPr>
        <p:txBody>
          <a:bodyPr>
            <a:noAutofit/>
          </a:bodyPr>
          <a:lstStyle/>
          <a:p>
            <a:pPr>
              <a:lnSpc>
                <a:spcPct val="80000"/>
              </a:lnSpc>
            </a:pPr>
            <a:r>
              <a:rPr lang="en-US" altLang="en-US" sz="3500" dirty="0"/>
              <a:t/>
            </a:r>
            <a:br>
              <a:rPr lang="en-US" altLang="en-US" sz="3500" dirty="0"/>
            </a:br>
            <a:r>
              <a:rPr lang="en-US" altLang="en-US" sz="3500" dirty="0"/>
              <a:t>Environmental </a:t>
            </a:r>
            <a:r>
              <a:rPr lang="en-US" altLang="en-US" sz="3500" dirty="0" smtClean="0"/>
              <a:t/>
            </a:r>
            <a:br>
              <a:rPr lang="en-US" altLang="en-US" sz="3500" dirty="0" smtClean="0"/>
            </a:br>
            <a:r>
              <a:rPr lang="en-US" altLang="en-US" sz="3500" dirty="0" smtClean="0"/>
              <a:t>Permits/Authorizations: </a:t>
            </a:r>
            <a:r>
              <a:rPr lang="en-US" altLang="en-US" sz="3500" dirty="0"/>
              <a:t>North Carolina</a:t>
            </a:r>
          </a:p>
        </p:txBody>
      </p:sp>
      <p:graphicFrame>
        <p:nvGraphicFramePr>
          <p:cNvPr id="4" name="Table 3"/>
          <p:cNvGraphicFramePr>
            <a:graphicFrameLocks noGrp="1"/>
          </p:cNvGraphicFramePr>
          <p:nvPr>
            <p:extLst/>
          </p:nvPr>
        </p:nvGraphicFramePr>
        <p:xfrm>
          <a:off x="793081" y="1456791"/>
          <a:ext cx="7817519" cy="4182009"/>
        </p:xfrm>
        <a:graphic>
          <a:graphicData uri="http://schemas.openxmlformats.org/drawingml/2006/table">
            <a:tbl>
              <a:tblPr/>
              <a:tblGrid>
                <a:gridCol w="3101916"/>
                <a:gridCol w="4715603"/>
              </a:tblGrid>
              <a:tr h="257351">
                <a:tc gridSpan="2">
                  <a:txBody>
                    <a:bodyPr/>
                    <a:lstStyle/>
                    <a:p>
                      <a:pPr marL="0" marR="0" lvl="0" indent="0" algn="ctr" defTabSz="914400" rtl="0" eaLnBrk="1" fontAlgn="base" latinLnBrk="0" hangingPunct="1">
                        <a:lnSpc>
                          <a:spcPct val="100000"/>
                        </a:lnSpc>
                        <a:spcBef>
                          <a:spcPts val="150"/>
                        </a:spcBef>
                        <a:spcAft>
                          <a:spcPts val="15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Anticipated North Carolina Environmental Permits &amp; Authorizations</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hMerge="1">
                  <a:txBody>
                    <a:bodyPr/>
                    <a:lstStyle/>
                    <a:p>
                      <a:endParaRPr lang="en-US"/>
                    </a:p>
                  </a:txBody>
                  <a:tcPr/>
                </a:tc>
              </a:tr>
              <a:tr h="224838">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Permit/Approval</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Agency</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434381">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Clean Water Act – Section 401 Water Quality Certification</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Division of Water Resources – Wetlands Branch</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411440">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Isolated wetland/Other Non 404 Jurisdictional Wetlands/Waters</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Division of Water Resources – Wetlands Branch</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605686">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National Pollutant Discharge Elimination System – General Stormwater Permit (NCG 01)</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Department of Environment and Natural Resources – Division of Water Quality</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434381">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Stormwater General Permit SWG 04 – For Linear Utility Projects</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Department of Environment and Natural Resources – Division of Water Quality</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434381">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North Carolina  Construction and Operation Permit (Air Permit)</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North Carolina Department of Environment and Natural Resources – Division of Air Quality</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434381">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National Historic Preservation Act Section 106 Clearance/Approval</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State Historic Preservation Office</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263077">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Native American Consultations</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Multiple</a:t>
                      </a: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r h="386027">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State Endangered Species Clearance</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50"/>
                        </a:spcBef>
                        <a:spcAft>
                          <a:spcPts val="15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North Carolina Wildlife Resources Commission – Division of Wildlife Management</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51435" marR="51435" marT="0" marB="0" horzOverflow="overflow">
                    <a:lnL w="12700" cap="flat" cmpd="sng" algn="ctr">
                      <a:solidFill>
                        <a:srgbClr val="897F59"/>
                      </a:solidFill>
                      <a:prstDash val="solid"/>
                      <a:round/>
                      <a:headEnd type="none" w="med" len="med"/>
                      <a:tailEnd type="none" w="med" len="med"/>
                    </a:lnL>
                    <a:lnR w="12700" cap="flat" cmpd="sng" algn="ctr">
                      <a:solidFill>
                        <a:srgbClr val="897F59"/>
                      </a:solidFill>
                      <a:prstDash val="solid"/>
                      <a:round/>
                      <a:headEnd type="none" w="med" len="med"/>
                      <a:tailEnd type="none" w="med" len="med"/>
                    </a:lnR>
                    <a:lnT w="12700" cap="flat" cmpd="sng" algn="ctr">
                      <a:solidFill>
                        <a:srgbClr val="897F59"/>
                      </a:solidFill>
                      <a:prstDash val="solid"/>
                      <a:round/>
                      <a:headEnd type="none" w="med" len="med"/>
                      <a:tailEnd type="none" w="med" len="med"/>
                    </a:lnT>
                    <a:lnB w="12700" cap="flat" cmpd="sng" algn="ctr">
                      <a:solidFill>
                        <a:srgbClr val="897F59"/>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18</a:t>
            </a:fld>
            <a:endParaRPr lang="en-US" dirty="0"/>
          </a:p>
        </p:txBody>
      </p:sp>
      <p:sp>
        <p:nvSpPr>
          <p:cNvPr id="5"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18</a:t>
            </a:fld>
            <a:endParaRPr lang="en-US" dirty="0"/>
          </a:p>
        </p:txBody>
      </p:sp>
    </p:spTree>
    <p:extLst>
      <p:ext uri="{BB962C8B-B14F-4D97-AF65-F5344CB8AC3E}">
        <p14:creationId xmlns:p14="http://schemas.microsoft.com/office/powerpoint/2010/main" xmlns="" val="3443133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Project Contact Vehicles</a:t>
            </a:r>
          </a:p>
        </p:txBody>
      </p:sp>
      <p:graphicFrame>
        <p:nvGraphicFramePr>
          <p:cNvPr id="6" name="Table 5"/>
          <p:cNvGraphicFramePr>
            <a:graphicFrameLocks noGrp="1"/>
          </p:cNvGraphicFramePr>
          <p:nvPr>
            <p:extLst>
              <p:ext uri="{D42A27DB-BD31-4B8C-83A1-F6EECF244321}">
                <p14:modId xmlns:p14="http://schemas.microsoft.com/office/powerpoint/2010/main" xmlns="" val="3283947963"/>
              </p:ext>
            </p:extLst>
          </p:nvPr>
        </p:nvGraphicFramePr>
        <p:xfrm>
          <a:off x="457200" y="1447800"/>
          <a:ext cx="8229600" cy="4058527"/>
        </p:xfrm>
        <a:graphic>
          <a:graphicData uri="http://schemas.openxmlformats.org/drawingml/2006/table">
            <a:tbl>
              <a:tblPr/>
              <a:tblGrid>
                <a:gridCol w="3893774"/>
                <a:gridCol w="477738"/>
                <a:gridCol w="3858088"/>
              </a:tblGrid>
              <a:tr h="458412">
                <a:tc>
                  <a:txBody>
                    <a:bodyPr/>
                    <a:lstStyle/>
                    <a:p>
                      <a:pPr algn="l" rtl="0" fontAlgn="ctr"/>
                      <a:r>
                        <a:rPr lang="en-US" sz="1800" b="1" i="0" u="none" strike="noStrike" dirty="0" smtClean="0">
                          <a:solidFill>
                            <a:srgbClr val="085296"/>
                          </a:solidFill>
                          <a:effectLst/>
                          <a:latin typeface="Arial" panose="020B0604020202020204" pitchFamily="34" charset="0"/>
                        </a:rPr>
                        <a:t>FERC</a:t>
                      </a:r>
                    </a:p>
                  </a:txBody>
                  <a:tcPr marL="7436" marR="7436" marT="743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sz="1800" b="1" i="0" u="none" strike="noStrike" dirty="0">
                        <a:solidFill>
                          <a:srgbClr val="085296"/>
                        </a:solidFill>
                        <a:effectLst/>
                        <a:latin typeface="Arial" panose="020B0604020202020204" pitchFamily="34" charset="0"/>
                      </a:endParaRPr>
                    </a:p>
                  </a:txBody>
                  <a:tcPr marL="7436" marR="7436" marT="743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85296"/>
                          </a:solidFill>
                          <a:effectLst/>
                          <a:uLnTx/>
                          <a:uFillTx/>
                          <a:latin typeface="Arial" panose="020B0604020202020204" pitchFamily="34" charset="0"/>
                          <a:ea typeface="+mn-ea"/>
                          <a:cs typeface="+mn-cs"/>
                        </a:rPr>
                        <a:t>ACP</a:t>
                      </a:r>
                    </a:p>
                  </a:txBody>
                  <a:tcPr marL="7436" marR="7436" marT="743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0500">
                <a:tc rowSpan="3">
                  <a:txBody>
                    <a:bodyPr/>
                    <a:lstStyle/>
                    <a:p>
                      <a:pPr algn="l" rtl="0" fontAlgn="ctr"/>
                      <a:r>
                        <a:rPr lang="en-US" sz="1800" b="1" i="0" u="none" strike="noStrike" dirty="0" smtClean="0">
                          <a:solidFill>
                            <a:srgbClr val="000000"/>
                          </a:solidFill>
                          <a:effectLst/>
                          <a:latin typeface="Arial" panose="020B0604020202020204" pitchFamily="34" charset="0"/>
                        </a:rPr>
                        <a:t>U.S. Mail:</a:t>
                      </a:r>
                    </a:p>
                    <a:p>
                      <a:pPr marL="0" indent="0" algn="l" rtl="0" fontAlgn="ctr"/>
                      <a:r>
                        <a:rPr lang="en-US" sz="1800" b="0" i="0" u="none" strike="noStrike" dirty="0" smtClean="0">
                          <a:solidFill>
                            <a:srgbClr val="000000"/>
                          </a:solidFill>
                          <a:effectLst/>
                          <a:latin typeface="Arial" panose="020B0604020202020204" pitchFamily="34" charset="0"/>
                        </a:rPr>
                        <a:t>Federal</a:t>
                      </a:r>
                      <a:r>
                        <a:rPr lang="en-US" sz="1800" b="0" i="0" u="none" strike="noStrike" baseline="0" dirty="0" smtClean="0">
                          <a:solidFill>
                            <a:srgbClr val="000000"/>
                          </a:solidFill>
                          <a:effectLst/>
                          <a:latin typeface="Arial" panose="020B0604020202020204" pitchFamily="34" charset="0"/>
                        </a:rPr>
                        <a:t> Energy Regulatory Commission</a:t>
                      </a:r>
                    </a:p>
                    <a:p>
                      <a:pPr marL="0" indent="0" algn="l" rtl="0" fontAlgn="ctr"/>
                      <a:r>
                        <a:rPr lang="en-US" sz="1800" b="0" i="0" u="none" strike="noStrike" baseline="0" dirty="0" smtClean="0">
                          <a:solidFill>
                            <a:srgbClr val="000000"/>
                          </a:solidFill>
                          <a:effectLst/>
                          <a:latin typeface="Arial" panose="020B0604020202020204" pitchFamily="34" charset="0"/>
                        </a:rPr>
                        <a:t>888 First Street NE</a:t>
                      </a:r>
                    </a:p>
                    <a:p>
                      <a:pPr marL="0" indent="0" algn="l" rtl="0" fontAlgn="ctr"/>
                      <a:r>
                        <a:rPr lang="en-US" sz="1800" b="0" i="0" u="none" strike="noStrike" baseline="0" dirty="0" smtClean="0">
                          <a:solidFill>
                            <a:srgbClr val="000000"/>
                          </a:solidFill>
                          <a:effectLst/>
                          <a:latin typeface="Arial" panose="020B0604020202020204" pitchFamily="34" charset="0"/>
                        </a:rPr>
                        <a:t>Washington, D.C. 20426</a:t>
                      </a:r>
                    </a:p>
                    <a:p>
                      <a:pPr marL="0" indent="0" algn="l" rtl="0" fontAlgn="ctr"/>
                      <a:r>
                        <a:rPr lang="en-US" sz="1800" b="1" i="0" u="none" strike="noStrike" baseline="0" dirty="0" smtClean="0">
                          <a:solidFill>
                            <a:srgbClr val="000000"/>
                          </a:solidFill>
                          <a:effectLst/>
                          <a:latin typeface="Arial" panose="020B0604020202020204" pitchFamily="34" charset="0"/>
                        </a:rPr>
                        <a:t>(Reference Docket #: PF15-6-000)</a:t>
                      </a:r>
                      <a:endParaRPr lang="en-US" sz="1800" b="1" i="0" u="none" strike="noStrike" dirty="0" smtClean="0">
                        <a:solidFill>
                          <a:srgbClr val="000000"/>
                        </a:solidFill>
                        <a:effectLst/>
                        <a:latin typeface="Arial" panose="020B0604020202020204" pitchFamily="34" charset="0"/>
                      </a:endParaRPr>
                    </a:p>
                    <a:p>
                      <a:pPr algn="l" rtl="0" fontAlgn="ctr"/>
                      <a:endParaRPr lang="en-US" sz="1800" b="1"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4706"/>
                      </a:srgbClr>
                    </a:solidFill>
                  </a:tcPr>
                </a:tc>
                <a:tc rowSpan="3">
                  <a:txBody>
                    <a:bodyPr/>
                    <a:lstStyle/>
                    <a:p>
                      <a:pPr marL="0" indent="0" algn="l" rtl="0" fontAlgn="ctr"/>
                      <a:endParaRPr lang="en-US" sz="14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fontAlgn="ctr"/>
                      <a:r>
                        <a:rPr lang="en-US" sz="1800" b="1" i="0" u="none" strike="noStrike" dirty="0" smtClean="0">
                          <a:solidFill>
                            <a:srgbClr val="000000"/>
                          </a:solidFill>
                          <a:effectLst/>
                          <a:latin typeface="Arial" panose="020B0604020202020204" pitchFamily="34" charset="0"/>
                        </a:rPr>
                        <a:t>Website: </a:t>
                      </a:r>
                      <a:r>
                        <a:rPr lang="en-US" sz="1800" b="0" i="0" u="none" strike="noStrike" dirty="0" smtClean="0">
                          <a:solidFill>
                            <a:srgbClr val="000000"/>
                          </a:solidFill>
                          <a:effectLst/>
                          <a:latin typeface="Arial" panose="020B0604020202020204" pitchFamily="34" charset="0"/>
                        </a:rPr>
                        <a:t>www.dom.com/ACpipeline</a:t>
                      </a: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5098"/>
                      </a:srgbClr>
                    </a:solidFill>
                  </a:tcPr>
                </a:tc>
              </a:tr>
              <a:tr h="673979">
                <a:tc vMerge="1">
                  <a:txBody>
                    <a:bodyPr/>
                    <a:lstStyle/>
                    <a:p>
                      <a:endParaRPr lang="en-US"/>
                    </a:p>
                  </a:txBody>
                  <a:tcPr/>
                </a:tc>
                <a:tc vMerge="1">
                  <a:txBody>
                    <a:bodyPr/>
                    <a:lstStyle/>
                    <a:p>
                      <a:endParaRPr lang="en-US"/>
                    </a:p>
                  </a:txBody>
                  <a:tcPr/>
                </a:tc>
                <a:tc>
                  <a:txBody>
                    <a:bodyPr/>
                    <a:lstStyle/>
                    <a:p>
                      <a:pPr marL="0" indent="0" algn="l" rtl="0" fontAlgn="ctr"/>
                      <a:r>
                        <a:rPr lang="en-US" sz="1800" b="1" i="0" u="none" strike="noStrike" dirty="0" smtClean="0">
                          <a:solidFill>
                            <a:srgbClr val="000000"/>
                          </a:solidFill>
                          <a:effectLst/>
                          <a:latin typeface="Arial" panose="020B0604020202020204" pitchFamily="34" charset="0"/>
                        </a:rPr>
                        <a:t>Facebook: </a:t>
                      </a:r>
                      <a:r>
                        <a:rPr lang="en-US" sz="1800" b="0" i="0" u="none" strike="noStrike" dirty="0" smtClean="0">
                          <a:solidFill>
                            <a:srgbClr val="000000"/>
                          </a:solidFill>
                          <a:effectLst/>
                          <a:latin typeface="Arial" panose="020B0604020202020204" pitchFamily="34" charset="0"/>
                        </a:rPr>
                        <a:t>Atlantic</a:t>
                      </a:r>
                      <a:r>
                        <a:rPr lang="en-US" sz="1800" b="0" i="0" u="none" strike="noStrike" baseline="0" dirty="0" smtClean="0">
                          <a:solidFill>
                            <a:srgbClr val="000000"/>
                          </a:solidFill>
                          <a:effectLst/>
                          <a:latin typeface="Arial" panose="020B0604020202020204" pitchFamily="34" charset="0"/>
                        </a:rPr>
                        <a:t> Coast Pipeline</a:t>
                      </a:r>
                      <a:endParaRPr lang="en-US" sz="18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5098"/>
                      </a:srgbClr>
                    </a:solidFill>
                  </a:tcPr>
                </a:tc>
              </a:tr>
              <a:tr h="708190">
                <a:tc vMerge="1">
                  <a:txBody>
                    <a:bodyPr/>
                    <a:lstStyle/>
                    <a:p>
                      <a:endParaRPr lang="en-US"/>
                    </a:p>
                  </a:txBody>
                  <a:tcPr/>
                </a:tc>
                <a:tc vMerge="1">
                  <a:txBody>
                    <a:bodyPr/>
                    <a:lstStyle/>
                    <a:p>
                      <a:endParaRPr lang="en-US"/>
                    </a:p>
                  </a:txBody>
                  <a:tcPr/>
                </a:tc>
                <a:tc>
                  <a:txBody>
                    <a:bodyPr/>
                    <a:lstStyle/>
                    <a:p>
                      <a:pPr marL="0" indent="0" algn="l" rtl="0" fontAlgn="ctr"/>
                      <a:r>
                        <a:rPr lang="en-US" sz="1800" b="1" i="0" u="none" strike="noStrike" dirty="0" smtClean="0">
                          <a:solidFill>
                            <a:srgbClr val="000000"/>
                          </a:solidFill>
                          <a:effectLst/>
                          <a:latin typeface="Arial" panose="020B0604020202020204" pitchFamily="34" charset="0"/>
                        </a:rPr>
                        <a:t>Email: </a:t>
                      </a:r>
                      <a:r>
                        <a:rPr lang="en-US" sz="1800" b="0" i="0" u="none" strike="noStrike" dirty="0" smtClean="0">
                          <a:solidFill>
                            <a:srgbClr val="000000"/>
                          </a:solidFill>
                          <a:effectLst/>
                          <a:latin typeface="Arial" panose="020B0604020202020204" pitchFamily="34" charset="0"/>
                        </a:rPr>
                        <a:t>Acpipeline@dom.com</a:t>
                      </a:r>
                      <a:endParaRPr lang="en-US" sz="18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5098"/>
                      </a:srgbClr>
                    </a:solidFill>
                  </a:tcPr>
                </a:tc>
              </a:tr>
              <a:tr h="789685">
                <a:tc rowSpan="2">
                  <a:txBody>
                    <a:bodyPr/>
                    <a:lstStyle/>
                    <a:p>
                      <a:pPr algn="l" rtl="0" fontAlgn="ctr"/>
                      <a:r>
                        <a:rPr lang="en-US" sz="1800" b="1" i="0" u="none" strike="noStrike" dirty="0" smtClean="0">
                          <a:solidFill>
                            <a:srgbClr val="000000"/>
                          </a:solidFill>
                          <a:effectLst/>
                          <a:latin typeface="Arial" panose="020B0604020202020204" pitchFamily="34" charset="0"/>
                        </a:rPr>
                        <a:t>Electronic</a:t>
                      </a:r>
                      <a:r>
                        <a:rPr lang="en-US" sz="1800" b="1" i="0" u="none" strike="noStrike" baseline="0" dirty="0" smtClean="0">
                          <a:solidFill>
                            <a:srgbClr val="000000"/>
                          </a:solidFill>
                          <a:effectLst/>
                          <a:latin typeface="Arial" panose="020B0604020202020204" pitchFamily="34" charset="0"/>
                        </a:rPr>
                        <a:t> Submittal:</a:t>
                      </a:r>
                    </a:p>
                    <a:p>
                      <a:pPr algn="l" rtl="0" fontAlgn="ctr"/>
                      <a:r>
                        <a:rPr lang="en-US" sz="1800" b="0" i="0" u="none" strike="noStrike" dirty="0" smtClean="0">
                          <a:solidFill>
                            <a:srgbClr val="000000"/>
                          </a:solidFill>
                          <a:effectLst/>
                          <a:latin typeface="Arial" panose="020B0604020202020204" pitchFamily="34" charset="0"/>
                        </a:rPr>
                        <a:t>www.ferc.gov/help/how-to/ecomment.asp:</a:t>
                      </a:r>
                      <a:r>
                        <a:rPr lang="en-US" sz="1800" b="0" i="0" u="none" strike="noStrike" baseline="0" dirty="0" smtClean="0">
                          <a:solidFill>
                            <a:srgbClr val="000000"/>
                          </a:solidFill>
                          <a:effectLst/>
                          <a:latin typeface="Arial" panose="020B0604020202020204" pitchFamily="34" charset="0"/>
                        </a:rPr>
                        <a:t> </a:t>
                      </a:r>
                    </a:p>
                    <a:p>
                      <a:pPr algn="l" rtl="0" fontAlgn="ctr"/>
                      <a:r>
                        <a:rPr lang="en-US" sz="1800" b="1" i="0" u="none" strike="noStrike" baseline="0" dirty="0" smtClean="0">
                          <a:solidFill>
                            <a:srgbClr val="000000"/>
                          </a:solidFill>
                          <a:effectLst/>
                          <a:latin typeface="Arial" panose="020B0604020202020204" pitchFamily="34" charset="0"/>
                        </a:rPr>
                        <a:t>(Subject line: Docket #: PF15-6-000)</a:t>
                      </a:r>
                      <a:endParaRPr lang="en-US" sz="1800" b="1" i="0" u="none" strike="noStrike" dirty="0" smtClean="0">
                        <a:solidFill>
                          <a:srgbClr val="000000"/>
                        </a:solidFill>
                        <a:effectLst/>
                        <a:latin typeface="Arial" panose="020B0604020202020204" pitchFamily="34" charset="0"/>
                      </a:endParaRPr>
                    </a:p>
                    <a:p>
                      <a:pPr algn="l" rtl="0" fontAlgn="ctr"/>
                      <a:endParaRPr lang="en-US" sz="18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4706"/>
                      </a:srgbClr>
                    </a:solidFill>
                  </a:tcPr>
                </a:tc>
                <a:tc rowSpan="2">
                  <a:txBody>
                    <a:bodyPr/>
                    <a:lstStyle/>
                    <a:p>
                      <a:pPr algn="l" rtl="0" fontAlgn="ctr"/>
                      <a:endParaRPr lang="en-US" sz="14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1" i="0" u="none" strike="noStrike" dirty="0" smtClean="0">
                          <a:solidFill>
                            <a:srgbClr val="000000"/>
                          </a:solidFill>
                          <a:effectLst/>
                          <a:latin typeface="Arial" panose="020B0604020202020204" pitchFamily="34" charset="0"/>
                        </a:rPr>
                        <a:t>Landowner Toll-free</a:t>
                      </a:r>
                      <a:r>
                        <a:rPr lang="en-US" sz="1800" b="1" i="0" u="none" strike="noStrike" baseline="0" dirty="0" smtClean="0">
                          <a:solidFill>
                            <a:srgbClr val="000000"/>
                          </a:solidFill>
                          <a:effectLst/>
                          <a:latin typeface="Arial" panose="020B0604020202020204" pitchFamily="34" charset="0"/>
                        </a:rPr>
                        <a:t> Number:</a:t>
                      </a:r>
                    </a:p>
                    <a:p>
                      <a:pPr algn="l" rtl="0" fontAlgn="ctr"/>
                      <a:r>
                        <a:rPr lang="en-US" sz="1800" b="0" i="0" u="none" strike="noStrike" baseline="0" dirty="0" smtClean="0">
                          <a:solidFill>
                            <a:srgbClr val="000000"/>
                          </a:solidFill>
                          <a:effectLst/>
                          <a:latin typeface="Arial" panose="020B0604020202020204" pitchFamily="34" charset="0"/>
                        </a:rPr>
                        <a:t>888-895-8716</a:t>
                      </a:r>
                      <a:endParaRPr lang="en-US" sz="18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5098"/>
                      </a:srgbClr>
                    </a:solidFill>
                  </a:tcPr>
                </a:tc>
              </a:tr>
              <a:tr h="847761">
                <a:tc vMerge="1">
                  <a:txBody>
                    <a:bodyPr/>
                    <a:lstStyle/>
                    <a:p>
                      <a:endParaRPr lang="en-US"/>
                    </a:p>
                  </a:txBody>
                  <a:tcPr/>
                </a:tc>
                <a:tc vMerge="1">
                  <a:txBody>
                    <a:bodyPr/>
                    <a:lstStyle/>
                    <a:p>
                      <a:endParaRPr lang="en-US"/>
                    </a:p>
                  </a:txBody>
                  <a:tcPr/>
                </a:tc>
                <a:tc>
                  <a:txBody>
                    <a:bodyPr/>
                    <a:lstStyle/>
                    <a:p>
                      <a:pPr algn="l" rtl="0" fontAlgn="ctr"/>
                      <a:r>
                        <a:rPr lang="en-US" sz="1800" b="1" i="0" u="none" strike="noStrike" dirty="0" smtClean="0">
                          <a:solidFill>
                            <a:srgbClr val="000000"/>
                          </a:solidFill>
                          <a:effectLst/>
                          <a:latin typeface="Arial" panose="020B0604020202020204" pitchFamily="34" charset="0"/>
                        </a:rPr>
                        <a:t>General Inquiry Toll-free Number:</a:t>
                      </a:r>
                    </a:p>
                    <a:p>
                      <a:pPr algn="l" rtl="0" fontAlgn="ctr"/>
                      <a:r>
                        <a:rPr lang="en-US" sz="1800" b="0" i="0" u="none" strike="noStrike" dirty="0" smtClean="0">
                          <a:solidFill>
                            <a:srgbClr val="000000"/>
                          </a:solidFill>
                          <a:effectLst/>
                          <a:latin typeface="Arial" panose="020B0604020202020204" pitchFamily="34" charset="0"/>
                        </a:rPr>
                        <a:t>844-215-1819</a:t>
                      </a:r>
                      <a:endParaRPr lang="en-US" sz="1800" b="0" i="0" u="none" strike="noStrike" dirty="0">
                        <a:solidFill>
                          <a:srgbClr val="000000"/>
                        </a:solidFill>
                        <a:effectLst/>
                        <a:latin typeface="Arial" panose="020B0604020202020204" pitchFamily="34" charset="0"/>
                      </a:endParaRPr>
                    </a:p>
                  </a:txBody>
                  <a:tcPr marL="7436" marR="7436" marT="74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5A939">
                        <a:alpha val="25098"/>
                      </a:srgbClr>
                    </a:solidFill>
                  </a:tcPr>
                </a:tc>
              </a:tr>
            </a:tbl>
          </a:graphicData>
        </a:graphic>
      </p:graphicFrame>
      <p:sp>
        <p:nvSpPr>
          <p:cNvPr id="3" name="Slide Number Placeholder 2"/>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19</a:t>
            </a:fld>
            <a:endParaRPr lang="en-US" dirty="0"/>
          </a:p>
        </p:txBody>
      </p:sp>
      <p:sp>
        <p:nvSpPr>
          <p:cNvPr id="5"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19</a:t>
            </a:fld>
            <a:endParaRPr lang="en-US" dirty="0"/>
          </a:p>
        </p:txBody>
      </p:sp>
    </p:spTree>
    <p:extLst>
      <p:ext uri="{BB962C8B-B14F-4D97-AF65-F5344CB8AC3E}">
        <p14:creationId xmlns:p14="http://schemas.microsoft.com/office/powerpoint/2010/main" xmlns="" val="230817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nSpc>
                <a:spcPct val="80000"/>
              </a:lnSpc>
            </a:pPr>
            <a:r>
              <a:rPr lang="en-US" sz="3600" dirty="0"/>
              <a:t>Virginia </a:t>
            </a:r>
            <a:r>
              <a:rPr lang="en-US" sz="3600" dirty="0" smtClean="0"/>
              <a:t>and </a:t>
            </a:r>
            <a:r>
              <a:rPr lang="en-US" sz="3600" dirty="0"/>
              <a:t>North Carolina </a:t>
            </a:r>
            <a:r>
              <a:rPr lang="en-US" sz="3600" dirty="0" smtClean="0"/>
              <a:t/>
            </a:r>
            <a:br>
              <a:rPr lang="en-US" sz="3600" dirty="0" smtClean="0"/>
            </a:br>
            <a:r>
              <a:rPr lang="en-US" sz="3600" dirty="0" smtClean="0"/>
              <a:t>Natural </a:t>
            </a:r>
            <a:r>
              <a:rPr lang="en-US" sz="3600" dirty="0"/>
              <a:t>Gas </a:t>
            </a:r>
            <a:r>
              <a:rPr lang="en-US" sz="3600" dirty="0" smtClean="0"/>
              <a:t>Demand </a:t>
            </a:r>
            <a:r>
              <a:rPr lang="en-US" sz="3000" dirty="0" smtClean="0"/>
              <a:t>(in billion ft</a:t>
            </a:r>
            <a:r>
              <a:rPr lang="en-US" sz="3000" baseline="30000" dirty="0" smtClean="0"/>
              <a:t>3</a:t>
            </a:r>
            <a:r>
              <a:rPr lang="en-US" sz="3000" dirty="0" smtClean="0"/>
              <a:t>/day)</a:t>
            </a:r>
            <a:endParaRPr lang="en-US" sz="3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12457"/>
          <a:stretch/>
        </p:blipFill>
        <p:spPr>
          <a:xfrm>
            <a:off x="609600" y="1447800"/>
            <a:ext cx="7835900" cy="3213100"/>
          </a:xfrm>
          <a:prstGeom prst="rect">
            <a:avLst/>
          </a:prstGeom>
        </p:spPr>
      </p:pic>
      <p:sp>
        <p:nvSpPr>
          <p:cNvPr id="20" name="Rectangle 19"/>
          <p:cNvSpPr/>
          <p:nvPr/>
        </p:nvSpPr>
        <p:spPr>
          <a:xfrm>
            <a:off x="453700" y="4953000"/>
            <a:ext cx="8233100" cy="661720"/>
          </a:xfrm>
          <a:prstGeom prst="rect">
            <a:avLst/>
          </a:prstGeom>
          <a:solidFill>
            <a:schemeClr val="bg1">
              <a:lumMod val="95000"/>
            </a:schemeClr>
          </a:solidFill>
          <a:ln>
            <a:noFill/>
          </a:ln>
        </p:spPr>
        <p:txBody>
          <a:bodyPr wrap="square">
            <a:spAutoFit/>
          </a:bodyPr>
          <a:lstStyle/>
          <a:p>
            <a:pPr marL="171450" lvl="1" indent="-171450">
              <a:buClr>
                <a:srgbClr val="1568B3"/>
              </a:buClr>
              <a:tabLst>
                <a:tab pos="171450" algn="l"/>
                <a:tab pos="3860006" algn="l"/>
              </a:tabLst>
            </a:pPr>
            <a:r>
              <a:rPr lang="en-US" sz="1050" b="1" dirty="0">
                <a:latin typeface="Arial" pitchFamily="34" charset="0"/>
                <a:cs typeface="Arial" pitchFamily="34" charset="0"/>
              </a:rPr>
              <a:t>	</a:t>
            </a:r>
            <a:r>
              <a:rPr lang="en-US" sz="1900" b="1" dirty="0">
                <a:latin typeface="Arial" pitchFamily="34" charset="0"/>
                <a:cs typeface="Arial" pitchFamily="34" charset="0"/>
              </a:rPr>
              <a:t>By 2025, the U.S. Census Bureau predicts a population increase </a:t>
            </a:r>
            <a:r>
              <a:rPr lang="en-US" sz="1900" b="1" dirty="0" smtClean="0">
                <a:latin typeface="Arial" pitchFamily="34" charset="0"/>
                <a:cs typeface="Arial" pitchFamily="34" charset="0"/>
              </a:rPr>
              <a:t>of:</a:t>
            </a:r>
            <a:endParaRPr lang="en-US" sz="1900" b="1" dirty="0">
              <a:latin typeface="Arial" pitchFamily="34" charset="0"/>
              <a:cs typeface="Arial" pitchFamily="34" charset="0"/>
            </a:endParaRPr>
          </a:p>
          <a:p>
            <a:pPr marL="395288" lvl="1">
              <a:spcAft>
                <a:spcPts val="600"/>
              </a:spcAft>
              <a:buClr>
                <a:srgbClr val="816F59"/>
              </a:buClr>
              <a:tabLst>
                <a:tab pos="914400" algn="l"/>
                <a:tab pos="4351338" algn="l"/>
              </a:tabLst>
            </a:pPr>
            <a:r>
              <a:rPr lang="en-US" b="1" dirty="0">
                <a:solidFill>
                  <a:srgbClr val="F48121"/>
                </a:solidFill>
                <a:latin typeface="Arial" pitchFamily="34" charset="0"/>
                <a:cs typeface="Arial" pitchFamily="34" charset="0"/>
                <a:sym typeface="Wingdings 2" panose="05020102010507070707" pitchFamily="18" charset="2"/>
              </a:rPr>
              <a:t>	</a:t>
            </a:r>
            <a:r>
              <a:rPr lang="en-US" b="1" dirty="0">
                <a:solidFill>
                  <a:srgbClr val="1568B3"/>
                </a:solidFill>
                <a:latin typeface="Arial" pitchFamily="34" charset="0"/>
                <a:cs typeface="Arial" pitchFamily="34" charset="0"/>
                <a:sym typeface="Wingdings 2" panose="05020102010507070707" pitchFamily="18" charset="2"/>
              </a:rPr>
              <a:t>  </a:t>
            </a:r>
            <a:r>
              <a:rPr lang="en-US" b="1" dirty="0">
                <a:solidFill>
                  <a:srgbClr val="1568B3"/>
                </a:solidFill>
                <a:latin typeface="Arial" pitchFamily="34" charset="0"/>
                <a:cs typeface="Arial" pitchFamily="34" charset="0"/>
              </a:rPr>
              <a:t>1.8M in </a:t>
            </a:r>
            <a:r>
              <a:rPr lang="en-US" b="1" dirty="0" smtClean="0">
                <a:solidFill>
                  <a:srgbClr val="1568B3"/>
                </a:solidFill>
                <a:latin typeface="Arial" pitchFamily="34" charset="0"/>
                <a:cs typeface="Arial" pitchFamily="34" charset="0"/>
              </a:rPr>
              <a:t>Virginia	</a:t>
            </a:r>
            <a:r>
              <a:rPr lang="en-US" b="1" dirty="0" smtClean="0">
                <a:solidFill>
                  <a:srgbClr val="F48121"/>
                </a:solidFill>
                <a:latin typeface="Arial" pitchFamily="34" charset="0"/>
                <a:cs typeface="Arial" pitchFamily="34" charset="0"/>
                <a:sym typeface="Wingdings 2" panose="05020102010507070707" pitchFamily="18" charset="2"/>
              </a:rPr>
              <a:t></a:t>
            </a:r>
            <a:r>
              <a:rPr lang="en-US" b="1" dirty="0" smtClean="0">
                <a:solidFill>
                  <a:srgbClr val="1568B3"/>
                </a:solidFill>
                <a:latin typeface="Arial" pitchFamily="34" charset="0"/>
                <a:cs typeface="Arial" pitchFamily="34" charset="0"/>
                <a:sym typeface="Wingdings 2" panose="05020102010507070707" pitchFamily="18" charset="2"/>
              </a:rPr>
              <a:t>  </a:t>
            </a:r>
            <a:r>
              <a:rPr lang="en-US" b="1" dirty="0" smtClean="0">
                <a:solidFill>
                  <a:srgbClr val="1568B3"/>
                </a:solidFill>
                <a:latin typeface="Arial" pitchFamily="34" charset="0"/>
                <a:cs typeface="Arial" pitchFamily="34" charset="0"/>
              </a:rPr>
              <a:t>2.1M in North Carolina	</a:t>
            </a:r>
            <a:endParaRPr lang="en-US" b="1"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3F0D18F0-E2D6-4EEF-A8EB-BD13AE13183C}" type="slidenum">
              <a:rPr lang="en-US" smtClean="0"/>
              <a:pPr/>
              <a:t>2</a:t>
            </a:fld>
            <a:endParaRPr lang="en-US" dirty="0"/>
          </a:p>
        </p:txBody>
      </p:sp>
    </p:spTree>
    <p:extLst>
      <p:ext uri="{BB962C8B-B14F-4D97-AF65-F5344CB8AC3E}">
        <p14:creationId xmlns:p14="http://schemas.microsoft.com/office/powerpoint/2010/main" xmlns="" val="3197729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xfrm>
            <a:off x="453700" y="6402475"/>
            <a:ext cx="2133600" cy="365125"/>
          </a:xfrm>
          <a:noFill/>
        </p:spPr>
        <p:txBody>
          <a:bodyPr/>
          <a:lstStyle/>
          <a:p>
            <a:r>
              <a:rPr lang="en-US" dirty="0"/>
              <a:t>3</a:t>
            </a:r>
            <a:endParaRPr lang="en-US" b="0" dirty="0" smtClean="0">
              <a:latin typeface="+mn-lt"/>
            </a:endParaRPr>
          </a:p>
        </p:txBody>
      </p:sp>
      <p:pic>
        <p:nvPicPr>
          <p:cNvPr id="1026" name="Picture 2"/>
          <p:cNvPicPr>
            <a:picLocks noChangeAspect="1" noChangeArrowheads="1"/>
          </p:cNvPicPr>
          <p:nvPr/>
        </p:nvPicPr>
        <p:blipFill>
          <a:blip r:embed="rId3" cstate="print"/>
          <a:srcRect l="3270"/>
          <a:stretch>
            <a:fillRect/>
          </a:stretch>
        </p:blipFill>
        <p:spPr bwMode="auto">
          <a:xfrm>
            <a:off x="0" y="914400"/>
            <a:ext cx="6761434" cy="5715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772764" y="3657600"/>
            <a:ext cx="4295036" cy="314585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t>Abundant Supply of Natural Gas</a:t>
            </a:r>
            <a:endParaRPr lang="en-US" sz="3600" dirty="0"/>
          </a:p>
        </p:txBody>
      </p:sp>
      <p:sp>
        <p:nvSpPr>
          <p:cNvPr id="7" name="Rectangle 6"/>
          <p:cNvSpPr/>
          <p:nvPr/>
        </p:nvSpPr>
        <p:spPr>
          <a:xfrm>
            <a:off x="6705600" y="11430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620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4"/>
          <p:cNvSpPr txBox="1">
            <a:spLocks/>
          </p:cNvSpPr>
          <p:nvPr/>
        </p:nvSpPr>
        <p:spPr>
          <a:xfrm>
            <a:off x="2233513" y="2133600"/>
            <a:ext cx="4514850" cy="1186355"/>
          </a:xfrm>
          <a:prstGeom prst="rect">
            <a:avLst/>
          </a:prstGeom>
          <a:solidFill>
            <a:srgbClr val="DDDDDD">
              <a:alpha val="60000"/>
            </a:srgbClr>
          </a:solidFill>
          <a:ln>
            <a:solidFill>
              <a:schemeClr val="bg1">
                <a:lumMod val="50000"/>
              </a:schemeClr>
            </a:solidFill>
          </a:ln>
        </p:spPr>
        <p:txBody>
          <a:bodyPr vert="horz" lIns="68580" tIns="34290" rIns="68580" bIns="34290" rtlCol="0" anchor="ctr">
            <a:normAutofit/>
          </a:bodyPr>
          <a:lstStyle/>
          <a:p>
            <a:pPr marL="257175" indent="-257175">
              <a:buClr>
                <a:srgbClr val="1568B3"/>
              </a:buClr>
              <a:tabLst>
                <a:tab pos="3860006" algn="l"/>
              </a:tabLst>
            </a:pPr>
            <a:endParaRPr lang="en-US" sz="2100" b="1" dirty="0">
              <a:latin typeface="Arial" pitchFamily="34" charset="0"/>
              <a:cs typeface="Arial" pitchFamily="34" charset="0"/>
            </a:endParaRPr>
          </a:p>
        </p:txBody>
      </p:sp>
      <p:sp>
        <p:nvSpPr>
          <p:cNvPr id="2" name="Title 1"/>
          <p:cNvSpPr>
            <a:spLocks noGrp="1"/>
          </p:cNvSpPr>
          <p:nvPr>
            <p:ph type="title"/>
          </p:nvPr>
        </p:nvSpPr>
        <p:spPr>
          <a:xfrm>
            <a:off x="457200" y="381000"/>
            <a:ext cx="8229600" cy="762000"/>
          </a:xfrm>
        </p:spPr>
        <p:txBody>
          <a:bodyPr>
            <a:normAutofit/>
          </a:bodyPr>
          <a:lstStyle/>
          <a:p>
            <a:pPr>
              <a:lnSpc>
                <a:spcPct val="80000"/>
              </a:lnSpc>
            </a:pPr>
            <a:r>
              <a:rPr lang="en-US" sz="3600" dirty="0" smtClean="0"/>
              <a:t>Atlantic Coast Pipeline</a:t>
            </a:r>
            <a:endParaRPr lang="en-US" sz="3600" i="1" dirty="0"/>
          </a:p>
        </p:txBody>
      </p:sp>
      <p:sp>
        <p:nvSpPr>
          <p:cNvPr id="6" name="Pentagon 5"/>
          <p:cNvSpPr/>
          <p:nvPr/>
        </p:nvSpPr>
        <p:spPr>
          <a:xfrm>
            <a:off x="633313" y="3543300"/>
            <a:ext cx="1485900" cy="571500"/>
          </a:xfrm>
          <a:prstGeom prst="homePlate">
            <a:avLst>
              <a:gd name="adj" fmla="val 44614"/>
            </a:avLst>
          </a:prstGeom>
          <a:solidFill>
            <a:srgbClr val="15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itchFamily="34" charset="0"/>
                <a:cs typeface="Arial" pitchFamily="34" charset="0"/>
              </a:rPr>
              <a:t>Estimated Cost</a:t>
            </a:r>
          </a:p>
        </p:txBody>
      </p:sp>
      <p:sp>
        <p:nvSpPr>
          <p:cNvPr id="8" name="Pentagon 7"/>
          <p:cNvSpPr/>
          <p:nvPr/>
        </p:nvSpPr>
        <p:spPr>
          <a:xfrm>
            <a:off x="633313" y="2057400"/>
            <a:ext cx="1485900" cy="1314450"/>
          </a:xfrm>
          <a:prstGeom prst="homePlate">
            <a:avLst>
              <a:gd name="adj" fmla="val 32376"/>
            </a:avLst>
          </a:prstGeom>
          <a:solidFill>
            <a:srgbClr val="15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itchFamily="34" charset="0"/>
                <a:cs typeface="Arial" pitchFamily="34" charset="0"/>
              </a:rPr>
              <a:t>Ownership</a:t>
            </a:r>
          </a:p>
          <a:p>
            <a:pPr algn="ctr"/>
            <a:r>
              <a:rPr lang="en-US" sz="1350" b="1" dirty="0">
                <a:latin typeface="Arial" pitchFamily="34" charset="0"/>
                <a:cs typeface="Arial" pitchFamily="34" charset="0"/>
              </a:rPr>
              <a:t>Structure</a:t>
            </a:r>
          </a:p>
        </p:txBody>
      </p:sp>
      <p:sp>
        <p:nvSpPr>
          <p:cNvPr id="9" name="Pentagon 8"/>
          <p:cNvSpPr/>
          <p:nvPr/>
        </p:nvSpPr>
        <p:spPr>
          <a:xfrm>
            <a:off x="633313" y="4272534"/>
            <a:ext cx="1485900" cy="1085850"/>
          </a:xfrm>
          <a:prstGeom prst="homePlate">
            <a:avLst>
              <a:gd name="adj" fmla="val 37557"/>
            </a:avLst>
          </a:prstGeom>
          <a:solidFill>
            <a:srgbClr val="15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Arial" pitchFamily="34" charset="0"/>
                <a:cs typeface="Arial" pitchFamily="34" charset="0"/>
              </a:rPr>
              <a:t>Projected Timeline</a:t>
            </a:r>
          </a:p>
        </p:txBody>
      </p:sp>
      <p:sp>
        <p:nvSpPr>
          <p:cNvPr id="11" name="Content Placeholder 14"/>
          <p:cNvSpPr txBox="1">
            <a:spLocks/>
          </p:cNvSpPr>
          <p:nvPr/>
        </p:nvSpPr>
        <p:spPr>
          <a:xfrm>
            <a:off x="2233513" y="3543300"/>
            <a:ext cx="4514850" cy="571500"/>
          </a:xfrm>
          <a:prstGeom prst="rect">
            <a:avLst/>
          </a:prstGeom>
          <a:solidFill>
            <a:srgbClr val="DDDDDD">
              <a:alpha val="60000"/>
            </a:srgbClr>
          </a:solidFill>
          <a:ln>
            <a:solidFill>
              <a:schemeClr val="bg1">
                <a:lumMod val="50000"/>
              </a:schemeClr>
            </a:solidFill>
          </a:ln>
        </p:spPr>
        <p:txBody>
          <a:bodyPr vert="horz" lIns="68580" tIns="34290" rIns="68580" bIns="34290" rtlCol="0" anchor="ctr">
            <a:normAutofit/>
          </a:bodyPr>
          <a:lstStyle/>
          <a:p>
            <a:pPr marL="257175" indent="-257175">
              <a:buClr>
                <a:srgbClr val="1568B3"/>
              </a:buClr>
              <a:tabLst>
                <a:tab pos="3860006" algn="l"/>
              </a:tabLst>
            </a:pPr>
            <a:r>
              <a:rPr lang="en-US" sz="2100" b="1" dirty="0">
                <a:solidFill>
                  <a:srgbClr val="1568B3"/>
                </a:solidFill>
                <a:latin typeface="Arial" pitchFamily="34" charset="0"/>
                <a:cs typeface="Arial" pitchFamily="34" charset="0"/>
              </a:rPr>
              <a:t>$4.5 - $5.0 billion</a:t>
            </a:r>
            <a:r>
              <a:rPr lang="en-US" sz="1725" b="1" dirty="0">
                <a:solidFill>
                  <a:srgbClr val="1568B3"/>
                </a:solidFill>
                <a:latin typeface="Arial" pitchFamily="34" charset="0"/>
                <a:cs typeface="Arial" pitchFamily="34" charset="0"/>
              </a:rPr>
              <a:t>**</a:t>
            </a:r>
          </a:p>
        </p:txBody>
      </p:sp>
      <p:sp>
        <p:nvSpPr>
          <p:cNvPr id="14" name="Content Placeholder 14"/>
          <p:cNvSpPr txBox="1">
            <a:spLocks/>
          </p:cNvSpPr>
          <p:nvPr/>
        </p:nvSpPr>
        <p:spPr>
          <a:xfrm>
            <a:off x="2233513" y="2133600"/>
            <a:ext cx="4629150" cy="1143000"/>
          </a:xfrm>
          <a:prstGeom prst="rect">
            <a:avLst/>
          </a:prstGeom>
          <a:ln>
            <a:noFill/>
          </a:ln>
        </p:spPr>
        <p:txBody>
          <a:bodyPr vert="horz" lIns="68580" tIns="34290" rIns="68580" bIns="34290" rtlCol="0" anchor="ctr">
            <a:normAutofit/>
          </a:bodyPr>
          <a:lstStyle/>
          <a:p>
            <a:pPr marL="257175" indent="-257175" defTabSz="642938">
              <a:spcAft>
                <a:spcPts val="300"/>
              </a:spcAft>
              <a:buClr>
                <a:srgbClr val="1568B3"/>
              </a:buClr>
            </a:pPr>
            <a:r>
              <a:rPr lang="en-US" sz="1350" b="1" dirty="0">
                <a:solidFill>
                  <a:srgbClr val="1568B3"/>
                </a:solidFill>
                <a:latin typeface="Arial" pitchFamily="34" charset="0"/>
                <a:cs typeface="Arial" pitchFamily="34" charset="0"/>
              </a:rPr>
              <a:t>Dominion Resources*		   45%</a:t>
            </a:r>
          </a:p>
          <a:p>
            <a:pPr marL="257175" indent="-257175" defTabSz="2057400">
              <a:spcAft>
                <a:spcPts val="300"/>
              </a:spcAft>
              <a:buClr>
                <a:srgbClr val="1568B3"/>
              </a:buClr>
            </a:pPr>
            <a:r>
              <a:rPr lang="en-US" sz="1350" dirty="0">
                <a:latin typeface="Arial" pitchFamily="34" charset="0"/>
                <a:cs typeface="Arial" pitchFamily="34" charset="0"/>
              </a:rPr>
              <a:t>Duke Energy	              40%</a:t>
            </a:r>
          </a:p>
          <a:p>
            <a:pPr marL="257175" indent="-257175">
              <a:spcAft>
                <a:spcPts val="300"/>
              </a:spcAft>
              <a:buClr>
                <a:srgbClr val="1568B3"/>
              </a:buClr>
              <a:tabLst>
                <a:tab pos="2057400" algn="l"/>
              </a:tabLst>
            </a:pPr>
            <a:r>
              <a:rPr lang="en-US" sz="1350" dirty="0">
                <a:latin typeface="Arial" pitchFamily="34" charset="0"/>
                <a:cs typeface="Arial" pitchFamily="34" charset="0"/>
              </a:rPr>
              <a:t>Piedmont Natural Gas	              10%</a:t>
            </a:r>
          </a:p>
          <a:p>
            <a:pPr marL="257175" indent="-257175">
              <a:spcAft>
                <a:spcPts val="300"/>
              </a:spcAft>
              <a:buClr>
                <a:srgbClr val="1568B3"/>
              </a:buClr>
              <a:tabLst>
                <a:tab pos="2057400" algn="l"/>
              </a:tabLst>
            </a:pPr>
            <a:r>
              <a:rPr lang="en-US" sz="1350" dirty="0">
                <a:latin typeface="Arial" pitchFamily="34" charset="0"/>
                <a:cs typeface="Arial" pitchFamily="34" charset="0"/>
              </a:rPr>
              <a:t>AGL Resources </a:t>
            </a:r>
            <a:r>
              <a:rPr lang="en-US" sz="1200" dirty="0">
                <a:latin typeface="Arial" pitchFamily="34" charset="0"/>
                <a:cs typeface="Arial" pitchFamily="34" charset="0"/>
              </a:rPr>
              <a:t>(Virginia Natural Gas) </a:t>
            </a:r>
            <a:r>
              <a:rPr lang="en-US" sz="1350" dirty="0">
                <a:latin typeface="Arial" pitchFamily="34" charset="0"/>
                <a:cs typeface="Arial" pitchFamily="34" charset="0"/>
              </a:rPr>
              <a:t>5%</a:t>
            </a:r>
          </a:p>
        </p:txBody>
      </p:sp>
      <p:sp>
        <p:nvSpPr>
          <p:cNvPr id="15" name="Content Placeholder 14"/>
          <p:cNvSpPr txBox="1">
            <a:spLocks/>
          </p:cNvSpPr>
          <p:nvPr/>
        </p:nvSpPr>
        <p:spPr>
          <a:xfrm>
            <a:off x="2233513" y="4272534"/>
            <a:ext cx="4514850" cy="1085850"/>
          </a:xfrm>
          <a:prstGeom prst="rect">
            <a:avLst/>
          </a:prstGeom>
          <a:solidFill>
            <a:srgbClr val="DDDDDD">
              <a:alpha val="60000"/>
            </a:srgbClr>
          </a:solidFill>
          <a:ln>
            <a:solidFill>
              <a:schemeClr val="bg1">
                <a:lumMod val="50000"/>
              </a:schemeClr>
            </a:solidFill>
          </a:ln>
        </p:spPr>
        <p:txBody>
          <a:bodyPr vert="horz" lIns="68580" tIns="34290" rIns="68580" bIns="34290" rtlCol="0" anchor="ctr">
            <a:normAutofit/>
          </a:bodyPr>
          <a:lstStyle/>
          <a:p>
            <a:pPr marL="257175" indent="-257175">
              <a:spcAft>
                <a:spcPts val="450"/>
              </a:spcAft>
              <a:buClr>
                <a:srgbClr val="1568B3"/>
              </a:buClr>
            </a:pPr>
            <a:r>
              <a:rPr lang="en-US" sz="1350" dirty="0">
                <a:latin typeface="Arial" pitchFamily="34" charset="0"/>
                <a:cs typeface="Arial" pitchFamily="34" charset="0"/>
              </a:rPr>
              <a:t>Submit FERC pre-filing		October 2014</a:t>
            </a:r>
          </a:p>
          <a:p>
            <a:pPr marL="257175" indent="-257175">
              <a:spcAft>
                <a:spcPts val="450"/>
              </a:spcAft>
              <a:buClr>
                <a:srgbClr val="1568B3"/>
              </a:buClr>
            </a:pPr>
            <a:r>
              <a:rPr lang="en-US" sz="1350" dirty="0">
                <a:latin typeface="Arial" pitchFamily="34" charset="0"/>
                <a:cs typeface="Arial" pitchFamily="34" charset="0"/>
              </a:rPr>
              <a:t>File FERC application		</a:t>
            </a:r>
            <a:r>
              <a:rPr lang="en-US" sz="1350" dirty="0" smtClean="0">
                <a:latin typeface="Arial" pitchFamily="34" charset="0"/>
                <a:cs typeface="Arial" pitchFamily="34" charset="0"/>
              </a:rPr>
              <a:t>Late Summer </a:t>
            </a:r>
            <a:r>
              <a:rPr lang="en-US" sz="1350" dirty="0">
                <a:latin typeface="Arial" pitchFamily="34" charset="0"/>
                <a:cs typeface="Arial" pitchFamily="34" charset="0"/>
              </a:rPr>
              <a:t>2015</a:t>
            </a:r>
          </a:p>
          <a:p>
            <a:pPr marL="257175" indent="-257175">
              <a:spcAft>
                <a:spcPts val="450"/>
              </a:spcAft>
              <a:buClr>
                <a:srgbClr val="1568B3"/>
              </a:buClr>
            </a:pPr>
            <a:r>
              <a:rPr lang="en-US" sz="1350" dirty="0">
                <a:latin typeface="Arial" pitchFamily="34" charset="0"/>
                <a:cs typeface="Arial" pitchFamily="34" charset="0"/>
              </a:rPr>
              <a:t>Receive FERC Certificate	</a:t>
            </a:r>
            <a:r>
              <a:rPr lang="en-US" sz="1350" dirty="0" smtClean="0">
                <a:latin typeface="Arial" pitchFamily="34" charset="0"/>
                <a:cs typeface="Arial" pitchFamily="34" charset="0"/>
              </a:rPr>
              <a:t>2016</a:t>
            </a:r>
            <a:endParaRPr lang="en-US" sz="1350" dirty="0">
              <a:latin typeface="Arial" pitchFamily="34" charset="0"/>
              <a:cs typeface="Arial" pitchFamily="34" charset="0"/>
            </a:endParaRPr>
          </a:p>
          <a:p>
            <a:pPr marL="257175" indent="-257175">
              <a:spcAft>
                <a:spcPts val="300"/>
              </a:spcAft>
              <a:buClr>
                <a:srgbClr val="1568B3"/>
              </a:buClr>
            </a:pPr>
            <a:r>
              <a:rPr lang="en-US" sz="1350" b="1" dirty="0">
                <a:solidFill>
                  <a:srgbClr val="1568B3"/>
                </a:solidFill>
                <a:latin typeface="Arial" pitchFamily="34" charset="0"/>
                <a:cs typeface="Arial" pitchFamily="34" charset="0"/>
              </a:rPr>
              <a:t>In-Service			Late 2018</a:t>
            </a:r>
          </a:p>
        </p:txBody>
      </p:sp>
      <p:sp>
        <p:nvSpPr>
          <p:cNvPr id="16" name="Footer Placeholder 15"/>
          <p:cNvSpPr txBox="1">
            <a:spLocks/>
          </p:cNvSpPr>
          <p:nvPr/>
        </p:nvSpPr>
        <p:spPr>
          <a:xfrm>
            <a:off x="6840892" y="2020211"/>
            <a:ext cx="1828802" cy="1262999"/>
          </a:xfrm>
          <a:prstGeom prst="rect">
            <a:avLst/>
          </a:prstGeom>
        </p:spPr>
        <p:txBody>
          <a:bodyPr vert="horz" lIns="68580" tIns="34290" rIns="68580" bIns="34290" rtlCol="0" anchor="ctr"/>
          <a:lstStyle/>
          <a:p>
            <a:pPr marL="167879" indent="-167879">
              <a:spcAft>
                <a:spcPts val="150"/>
              </a:spcAft>
              <a:defRPr/>
            </a:pPr>
            <a:r>
              <a:rPr lang="en-US" dirty="0"/>
              <a:t>* </a:t>
            </a:r>
            <a:r>
              <a:rPr lang="en-US" sz="1650" dirty="0"/>
              <a:t>Dominion will construct, operate and manage the pipeline</a:t>
            </a:r>
          </a:p>
        </p:txBody>
      </p:sp>
      <p:sp>
        <p:nvSpPr>
          <p:cNvPr id="18" name="Footer Placeholder 15"/>
          <p:cNvSpPr txBox="1">
            <a:spLocks/>
          </p:cNvSpPr>
          <p:nvPr/>
        </p:nvSpPr>
        <p:spPr>
          <a:xfrm>
            <a:off x="6722705" y="3529505"/>
            <a:ext cx="1828802" cy="574409"/>
          </a:xfrm>
          <a:prstGeom prst="rect">
            <a:avLst/>
          </a:prstGeom>
        </p:spPr>
        <p:txBody>
          <a:bodyPr vert="horz" lIns="68580" tIns="34290" rIns="68580" bIns="34290" rtlCol="0" anchor="ctr"/>
          <a:lstStyle/>
          <a:p>
            <a:pPr marL="260747" indent="-260747">
              <a:spcAft>
                <a:spcPts val="150"/>
              </a:spcAft>
              <a:defRPr/>
            </a:pPr>
            <a:r>
              <a:rPr lang="en-US" dirty="0"/>
              <a:t>** </a:t>
            </a:r>
            <a:r>
              <a:rPr lang="en-US" sz="1650" dirty="0"/>
              <a:t>Excludes financing costs </a:t>
            </a:r>
          </a:p>
        </p:txBody>
      </p:sp>
      <p:sp>
        <p:nvSpPr>
          <p:cNvPr id="3" name="TextBox 2"/>
          <p:cNvSpPr txBox="1"/>
          <p:nvPr/>
        </p:nvSpPr>
        <p:spPr>
          <a:xfrm>
            <a:off x="633313" y="1367135"/>
            <a:ext cx="6115050" cy="461665"/>
          </a:xfrm>
          <a:prstGeom prst="rect">
            <a:avLst/>
          </a:prstGeom>
          <a:noFill/>
        </p:spPr>
        <p:txBody>
          <a:bodyPr wrap="square" rtlCol="0">
            <a:spAutoFit/>
          </a:bodyPr>
          <a:lstStyle/>
          <a:p>
            <a:r>
              <a:rPr lang="en-US" sz="2400" b="1" i="1" dirty="0" smtClean="0">
                <a:solidFill>
                  <a:srgbClr val="2A6EBB"/>
                </a:solidFill>
                <a:latin typeface="Arial" panose="020B0604020202020204" pitchFamily="34" charset="0"/>
                <a:cs typeface="Arial" panose="020B0604020202020204" pitchFamily="34" charset="0"/>
              </a:rPr>
              <a:t>Ownership, </a:t>
            </a:r>
            <a:r>
              <a:rPr lang="en-US" sz="2400" b="1" i="1" dirty="0">
                <a:solidFill>
                  <a:srgbClr val="2A6EBB"/>
                </a:solidFill>
                <a:latin typeface="Arial" panose="020B0604020202020204" pitchFamily="34" charset="0"/>
                <a:cs typeface="Arial" panose="020B0604020202020204" pitchFamily="34" charset="0"/>
              </a:rPr>
              <a:t>Structure and Timeline</a:t>
            </a:r>
            <a:endParaRPr lang="en-US" sz="2400" b="1" dirty="0">
              <a:solidFill>
                <a:srgbClr val="2A6EBB"/>
              </a:solidFill>
              <a:latin typeface="Arial" panose="020B0604020202020204" pitchFamily="34" charset="0"/>
              <a:cs typeface="Arial" panose="020B0604020202020204" pitchFamily="34" charset="0"/>
            </a:endParaRPr>
          </a:p>
        </p:txBody>
      </p:sp>
      <p:sp>
        <p:nvSpPr>
          <p:cNvPr id="19"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4</a:t>
            </a:fld>
            <a:endParaRPr lang="en-US" dirty="0"/>
          </a:p>
        </p:txBody>
      </p:sp>
    </p:spTree>
    <p:extLst>
      <p:ext uri="{BB962C8B-B14F-4D97-AF65-F5344CB8AC3E}">
        <p14:creationId xmlns:p14="http://schemas.microsoft.com/office/powerpoint/2010/main" xmlns="" val="2663915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600" dirty="0"/>
              <a:t>Project Details</a:t>
            </a:r>
          </a:p>
        </p:txBody>
      </p:sp>
      <p:sp>
        <p:nvSpPr>
          <p:cNvPr id="3" name="Content Placeholder 2"/>
          <p:cNvSpPr>
            <a:spLocks noGrp="1"/>
          </p:cNvSpPr>
          <p:nvPr>
            <p:ph idx="1"/>
          </p:nvPr>
        </p:nvSpPr>
        <p:spPr>
          <a:xfrm>
            <a:off x="381001" y="1295400"/>
            <a:ext cx="4495799" cy="4724400"/>
          </a:xfrm>
        </p:spPr>
        <p:txBody>
          <a:bodyPr>
            <a:noAutofit/>
          </a:bodyPr>
          <a:lstStyle/>
          <a:p>
            <a:pPr marL="0" indent="0">
              <a:spcBef>
                <a:spcPct val="0"/>
              </a:spcBef>
              <a:spcAft>
                <a:spcPts val="600"/>
              </a:spcAft>
              <a:buNone/>
              <a:tabLst>
                <a:tab pos="903685" algn="l"/>
              </a:tabLst>
            </a:pPr>
            <a:r>
              <a:rPr lang="en-US" altLang="en-US" sz="1800" b="1" dirty="0">
                <a:solidFill>
                  <a:srgbClr val="2A6EBB"/>
                </a:solidFill>
              </a:rPr>
              <a:t>Length:</a:t>
            </a:r>
            <a:r>
              <a:rPr lang="en-US" altLang="en-US" sz="1800" dirty="0">
                <a:solidFill>
                  <a:srgbClr val="344E9D"/>
                </a:solidFill>
              </a:rPr>
              <a:t> 	</a:t>
            </a:r>
            <a:r>
              <a:rPr lang="en-US" altLang="en-US" sz="1800" dirty="0"/>
              <a:t>Approximately </a:t>
            </a:r>
            <a:r>
              <a:rPr lang="en-US" altLang="en-US" sz="1800" dirty="0" smtClean="0"/>
              <a:t>594 </a:t>
            </a:r>
            <a:r>
              <a:rPr lang="en-US" altLang="en-US" sz="1800" dirty="0"/>
              <a:t>miles </a:t>
            </a:r>
          </a:p>
          <a:p>
            <a:pPr marL="0" indent="0">
              <a:spcBef>
                <a:spcPct val="0"/>
              </a:spcBef>
              <a:buNone/>
              <a:tabLst>
                <a:tab pos="903685" algn="l"/>
                <a:tab pos="2482454" algn="l"/>
              </a:tabLst>
            </a:pPr>
            <a:r>
              <a:rPr lang="en-US" altLang="en-US" sz="1800" b="1" dirty="0" smtClean="0">
                <a:solidFill>
                  <a:srgbClr val="2A6EBB"/>
                </a:solidFill>
              </a:rPr>
              <a:t>Pipe</a:t>
            </a:r>
            <a:r>
              <a:rPr lang="en-US" altLang="en-US" sz="1800" b="1" dirty="0">
                <a:solidFill>
                  <a:srgbClr val="2A6EBB"/>
                </a:solidFill>
              </a:rPr>
              <a:t>:</a:t>
            </a:r>
            <a:r>
              <a:rPr lang="en-US" altLang="en-US" sz="1800" dirty="0">
                <a:solidFill>
                  <a:srgbClr val="344E9D"/>
                </a:solidFill>
              </a:rPr>
              <a:t> 	</a:t>
            </a:r>
            <a:r>
              <a:rPr lang="en-US" altLang="en-US" sz="1800" dirty="0"/>
              <a:t>West Virginia: 	42-inch diameter     	</a:t>
            </a:r>
            <a:r>
              <a:rPr lang="en-US" altLang="en-US" sz="1800" dirty="0" smtClean="0"/>
              <a:t>Virginia</a:t>
            </a:r>
            <a:r>
              <a:rPr lang="en-US" altLang="en-US" sz="1800" dirty="0"/>
              <a:t>: 	42-inch diameter </a:t>
            </a:r>
            <a:r>
              <a:rPr lang="en-US" altLang="en-US" sz="1800" dirty="0" smtClean="0"/>
              <a:t>	North </a:t>
            </a:r>
            <a:r>
              <a:rPr lang="en-US" altLang="en-US" sz="1800" dirty="0"/>
              <a:t>Carolina: 	36-inch diameter</a:t>
            </a:r>
          </a:p>
          <a:p>
            <a:pPr marL="0" indent="0">
              <a:spcBef>
                <a:spcPct val="0"/>
              </a:spcBef>
              <a:spcAft>
                <a:spcPts val="600"/>
              </a:spcAft>
              <a:buNone/>
              <a:tabLst>
                <a:tab pos="903685" algn="l"/>
                <a:tab pos="2482454" algn="l"/>
              </a:tabLst>
            </a:pPr>
            <a:r>
              <a:rPr lang="en-US" altLang="en-US" sz="1800" dirty="0"/>
              <a:t>	Secondary line:	20-inch diameter</a:t>
            </a:r>
          </a:p>
          <a:p>
            <a:pPr marL="0" indent="0">
              <a:spcBef>
                <a:spcPct val="0"/>
              </a:spcBef>
              <a:spcAft>
                <a:spcPts val="600"/>
              </a:spcAft>
              <a:buNone/>
            </a:pPr>
            <a:r>
              <a:rPr lang="en-US" altLang="en-US" sz="1800" b="1" dirty="0" smtClean="0">
                <a:solidFill>
                  <a:srgbClr val="2A6EBB"/>
                </a:solidFill>
              </a:rPr>
              <a:t>Capacity</a:t>
            </a:r>
            <a:r>
              <a:rPr lang="en-US" altLang="en-US" sz="1800" b="1" dirty="0">
                <a:solidFill>
                  <a:srgbClr val="2A6EBB"/>
                </a:solidFill>
              </a:rPr>
              <a:t>:</a:t>
            </a:r>
            <a:r>
              <a:rPr lang="en-US" altLang="en-US" sz="1800" dirty="0">
                <a:solidFill>
                  <a:srgbClr val="344E9D"/>
                </a:solidFill>
              </a:rPr>
              <a:t> </a:t>
            </a:r>
            <a:r>
              <a:rPr lang="en-US" altLang="en-US" sz="1800" dirty="0"/>
              <a:t>1.5 billion cubic feet/day</a:t>
            </a:r>
          </a:p>
          <a:p>
            <a:pPr marL="0" indent="0">
              <a:spcBef>
                <a:spcPct val="0"/>
              </a:spcBef>
              <a:buNone/>
            </a:pPr>
            <a:r>
              <a:rPr lang="en-US" altLang="en-US" sz="1800" b="1" dirty="0" smtClean="0">
                <a:solidFill>
                  <a:srgbClr val="2A6EBB"/>
                </a:solidFill>
              </a:rPr>
              <a:t>Three </a:t>
            </a:r>
            <a:r>
              <a:rPr lang="en-US" altLang="en-US" sz="1800" b="1" dirty="0">
                <a:solidFill>
                  <a:srgbClr val="2A6EBB"/>
                </a:solidFill>
              </a:rPr>
              <a:t>compressor station locations: </a:t>
            </a:r>
          </a:p>
          <a:p>
            <a:pPr marL="801688" indent="-249238">
              <a:spcBef>
                <a:spcPct val="0"/>
              </a:spcBef>
              <a:buFont typeface="+mj-lt"/>
              <a:buAutoNum type="arabicPeriod"/>
            </a:pPr>
            <a:r>
              <a:rPr lang="en-US" altLang="en-US" sz="1800" dirty="0"/>
              <a:t>Lewis County, West Virginia </a:t>
            </a:r>
          </a:p>
          <a:p>
            <a:pPr marL="801688" indent="-249238">
              <a:spcBef>
                <a:spcPct val="0"/>
              </a:spcBef>
              <a:buFont typeface="+mj-lt"/>
              <a:buAutoNum type="arabicPeriod"/>
            </a:pPr>
            <a:r>
              <a:rPr lang="en-US" altLang="en-US" sz="1800" dirty="0"/>
              <a:t>Buckingham County, Virginia</a:t>
            </a:r>
          </a:p>
          <a:p>
            <a:pPr marL="801688" indent="-249238">
              <a:spcBef>
                <a:spcPct val="0"/>
              </a:spcBef>
              <a:spcAft>
                <a:spcPts val="600"/>
              </a:spcAft>
              <a:buFont typeface="+mj-lt"/>
              <a:buAutoNum type="arabicPeriod"/>
            </a:pPr>
            <a:r>
              <a:rPr lang="en-US" altLang="en-US" sz="1800" dirty="0"/>
              <a:t>Northampton County, North Carolina</a:t>
            </a:r>
          </a:p>
          <a:p>
            <a:pPr marL="0" indent="0">
              <a:lnSpc>
                <a:spcPct val="90000"/>
              </a:lnSpc>
              <a:spcBef>
                <a:spcPct val="0"/>
              </a:spcBef>
              <a:buNone/>
            </a:pPr>
            <a:r>
              <a:rPr lang="en-US" altLang="en-US" sz="1800" b="1" dirty="0" smtClean="0">
                <a:solidFill>
                  <a:srgbClr val="2A6EBB"/>
                </a:solidFill>
              </a:rPr>
              <a:t>Route</a:t>
            </a:r>
            <a:r>
              <a:rPr lang="en-US" altLang="en-US" sz="1800" b="1" dirty="0">
                <a:solidFill>
                  <a:srgbClr val="2A6EBB"/>
                </a:solidFill>
              </a:rPr>
              <a:t>:</a:t>
            </a:r>
            <a:r>
              <a:rPr lang="en-US" altLang="en-US" sz="1800" dirty="0">
                <a:solidFill>
                  <a:srgbClr val="344E9D"/>
                </a:solidFill>
              </a:rPr>
              <a:t> </a:t>
            </a:r>
            <a:r>
              <a:rPr lang="en-US" altLang="en-US" sz="1750" dirty="0"/>
              <a:t>A proposed route is being studied. Dominion is collecting data through surveys and consultations with landowners and other stakeholders to determine the best route with the </a:t>
            </a:r>
            <a:r>
              <a:rPr lang="en-US" altLang="en-US" sz="1750" dirty="0" smtClean="0"/>
              <a:t>least impact </a:t>
            </a:r>
            <a:r>
              <a:rPr lang="en-US" altLang="en-US" sz="1750" dirty="0"/>
              <a:t>to </a:t>
            </a:r>
            <a:r>
              <a:rPr lang="en-US" altLang="en-US" sz="1750" dirty="0" smtClean="0"/>
              <a:t>the environment, and to historic and cultural </a:t>
            </a:r>
            <a:r>
              <a:rPr lang="en-US" altLang="en-US" sz="1750" dirty="0"/>
              <a:t>resources.</a:t>
            </a:r>
            <a:endParaRPr lang="en-US" sz="175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4097" t="1842" r="3487" b="2256"/>
          <a:stretch/>
        </p:blipFill>
        <p:spPr>
          <a:xfrm>
            <a:off x="4953000" y="76200"/>
            <a:ext cx="4114800" cy="6599208"/>
          </a:xfrm>
          <a:prstGeom prst="rect">
            <a:avLst/>
          </a:prstGeom>
        </p:spPr>
      </p:pic>
      <p:sp>
        <p:nvSpPr>
          <p:cNvPr id="4" name="Slide Number Placeholder 3"/>
          <p:cNvSpPr>
            <a:spLocks noGrp="1"/>
          </p:cNvSpPr>
          <p:nvPr>
            <p:ph type="sldNum" sz="quarter" idx="12"/>
          </p:nvPr>
        </p:nvSpPr>
        <p:spPr/>
        <p:txBody>
          <a:bodyPr/>
          <a:lstStyle/>
          <a:p>
            <a:fld id="{3F0D18F0-E2D6-4EEF-A8EB-BD13AE13183C}" type="slidenum">
              <a:rPr lang="en-US" smtClean="0"/>
              <a:pPr/>
              <a:t>5</a:t>
            </a:fld>
            <a:endParaRPr lang="en-US" dirty="0"/>
          </a:p>
        </p:txBody>
      </p:sp>
    </p:spTree>
    <p:extLst>
      <p:ext uri="{BB962C8B-B14F-4D97-AF65-F5344CB8AC3E}">
        <p14:creationId xmlns:p14="http://schemas.microsoft.com/office/powerpoint/2010/main" xmlns="" val="2723072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5676900" cy="990600"/>
          </a:xfrm>
        </p:spPr>
        <p:txBody>
          <a:bodyPr>
            <a:noAutofit/>
          </a:bodyPr>
          <a:lstStyle/>
          <a:p>
            <a:pPr>
              <a:lnSpc>
                <a:spcPct val="80000"/>
              </a:lnSpc>
            </a:pPr>
            <a:r>
              <a:rPr lang="en-US" sz="3400" dirty="0" smtClean="0"/>
              <a:t>Cumberland Co.</a:t>
            </a:r>
            <a:endParaRPr lang="en-US" sz="3400" dirty="0"/>
          </a:p>
        </p:txBody>
      </p:sp>
      <p:sp>
        <p:nvSpPr>
          <p:cNvPr id="3" name="Content Placeholder 2"/>
          <p:cNvSpPr>
            <a:spLocks noGrp="1"/>
          </p:cNvSpPr>
          <p:nvPr>
            <p:ph idx="1"/>
          </p:nvPr>
        </p:nvSpPr>
        <p:spPr>
          <a:xfrm>
            <a:off x="267216" y="1447801"/>
            <a:ext cx="4304784" cy="4038599"/>
          </a:xfrm>
        </p:spPr>
        <p:txBody>
          <a:bodyPr/>
          <a:lstStyle/>
          <a:p>
            <a:pPr>
              <a:buSzPct val="80000"/>
              <a:buFont typeface="Wingdings" panose="05000000000000000000" pitchFamily="2" charset="2"/>
              <a:buChar char="q"/>
            </a:pPr>
            <a:r>
              <a:rPr lang="en-US" sz="2600" dirty="0"/>
              <a:t>Pipeline within county</a:t>
            </a:r>
          </a:p>
          <a:p>
            <a:pPr marL="775096" lvl="2" indent="-342900">
              <a:buSzPct val="80000"/>
              <a:buFont typeface="Wingdings" panose="05000000000000000000" pitchFamily="2" charset="2"/>
              <a:buChar char="§"/>
            </a:pPr>
            <a:r>
              <a:rPr lang="en-US" sz="2200" b="0" dirty="0" smtClean="0"/>
              <a:t>39.5 miles</a:t>
            </a:r>
          </a:p>
          <a:p>
            <a:pPr marL="775096" lvl="2" indent="-342900">
              <a:buSzPct val="80000"/>
              <a:buFont typeface="Wingdings" panose="05000000000000000000" pitchFamily="2" charset="2"/>
              <a:buChar char="§"/>
            </a:pPr>
            <a:r>
              <a:rPr lang="en-US" sz="2200" b="0" dirty="0" smtClean="0"/>
              <a:t>~190 parcels affected</a:t>
            </a:r>
            <a:endParaRPr lang="en-US" sz="2200" b="0" dirty="0"/>
          </a:p>
          <a:p>
            <a:pPr marL="775096" lvl="2" indent="-342900">
              <a:spcAft>
                <a:spcPts val="900"/>
              </a:spcAft>
              <a:buSzPct val="80000"/>
              <a:buFont typeface="Wingdings" panose="05000000000000000000" pitchFamily="2" charset="2"/>
              <a:buChar char="§"/>
            </a:pPr>
            <a:r>
              <a:rPr lang="en-US" sz="2200" dirty="0" smtClean="0"/>
              <a:t>143 landowners</a:t>
            </a:r>
            <a:endParaRPr lang="en-US" sz="2200" b="0" dirty="0" smtClean="0"/>
          </a:p>
          <a:p>
            <a:pPr marL="349250" lvl="1" indent="-349250">
              <a:buSzPct val="80000"/>
              <a:buNone/>
            </a:pPr>
            <a:endParaRPr lang="en-US" sz="2600" b="0" dirty="0" smtClean="0"/>
          </a:p>
          <a:p>
            <a:pPr marL="153596" lvl="1" indent="0">
              <a:buSzPct val="80000"/>
              <a:buNone/>
            </a:pPr>
            <a:endParaRPr lang="en-US" b="0" dirty="0" smtClean="0"/>
          </a:p>
        </p:txBody>
      </p:sp>
      <p:sp>
        <p:nvSpPr>
          <p:cNvPr id="5" name="Slide Number Placeholder 4"/>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6</a:t>
            </a:fld>
            <a:endParaRPr lang="en-US" dirty="0"/>
          </a:p>
        </p:txBody>
      </p:sp>
      <p:sp>
        <p:nvSpPr>
          <p:cNvPr id="6" name="Slide Number Placeholder 5"/>
          <p:cNvSpPr>
            <a:spLocks noGrp="1"/>
          </p:cNvSpPr>
          <p:nvPr>
            <p:ph type="sldNum" sz="quarter" idx="12"/>
          </p:nvPr>
        </p:nvSpPr>
        <p:spPr>
          <a:xfrm>
            <a:off x="453700" y="6402475"/>
            <a:ext cx="2133600" cy="365125"/>
          </a:xfrm>
        </p:spPr>
        <p:txBody>
          <a:bodyPr/>
          <a:lstStyle/>
          <a:p>
            <a:fld id="{3F0D18F0-E2D6-4EEF-A8EB-BD13AE13183C}" type="slidenum">
              <a:rPr lang="en-US" smtClean="0"/>
              <a:pPr/>
              <a:t>6</a:t>
            </a:fld>
            <a:endParaRPr lang="en-US" dirty="0"/>
          </a:p>
        </p:txBody>
      </p:sp>
      <p:pic>
        <p:nvPicPr>
          <p:cNvPr id="25618" name="Picture 18"/>
          <p:cNvPicPr>
            <a:picLocks noChangeAspect="1" noChangeArrowheads="1"/>
          </p:cNvPicPr>
          <p:nvPr/>
        </p:nvPicPr>
        <p:blipFill>
          <a:blip r:embed="rId3" cstate="print"/>
          <a:srcRect l="5460" t="3043" r="5909" b="2631"/>
          <a:stretch>
            <a:fillRect/>
          </a:stretch>
        </p:blipFill>
        <p:spPr bwMode="auto">
          <a:xfrm>
            <a:off x="4166419" y="0"/>
            <a:ext cx="4977581" cy="6858000"/>
          </a:xfrm>
          <a:prstGeom prst="rect">
            <a:avLst/>
          </a:prstGeom>
          <a:noFill/>
          <a:ln w="9525">
            <a:noFill/>
            <a:miter lim="800000"/>
            <a:headEnd/>
            <a:tailEnd/>
          </a:ln>
          <a:effectLst/>
        </p:spPr>
      </p:pic>
    </p:spTree>
    <p:extLst>
      <p:ext uri="{BB962C8B-B14F-4D97-AF65-F5344CB8AC3E}">
        <p14:creationId xmlns="" xmlns:p14="http://schemas.microsoft.com/office/powerpoint/2010/main" val="272410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Benefits to Cumberland County</a:t>
            </a:r>
            <a:endParaRPr lang="en-US" dirty="0"/>
          </a:p>
        </p:txBody>
      </p:sp>
      <p:sp>
        <p:nvSpPr>
          <p:cNvPr id="3" name="Content Placeholder 2"/>
          <p:cNvSpPr>
            <a:spLocks noGrp="1"/>
          </p:cNvSpPr>
          <p:nvPr>
            <p:ph idx="1"/>
          </p:nvPr>
        </p:nvSpPr>
        <p:spPr>
          <a:xfrm>
            <a:off x="628651" y="1295400"/>
            <a:ext cx="7886700" cy="4460422"/>
          </a:xfrm>
        </p:spPr>
        <p:txBody>
          <a:bodyPr>
            <a:normAutofit lnSpcReduction="10000"/>
          </a:bodyPr>
          <a:lstStyle/>
          <a:p>
            <a:pPr marL="0" indent="0" algn="ctr">
              <a:spcBef>
                <a:spcPts val="0"/>
              </a:spcBef>
              <a:buSzPct val="80000"/>
              <a:buNone/>
            </a:pPr>
            <a:r>
              <a:rPr lang="en-US" sz="2600" dirty="0"/>
              <a:t>In 2022, the full value of the project will be </a:t>
            </a:r>
          </a:p>
          <a:p>
            <a:pPr marL="0" indent="0" algn="ctr">
              <a:spcBef>
                <a:spcPts val="0"/>
              </a:spcBef>
              <a:buSzPct val="80000"/>
              <a:buNone/>
            </a:pPr>
            <a:r>
              <a:rPr lang="en-US" sz="2600" dirty="0"/>
              <a:t>reflected in tax payments estimated as follows</a:t>
            </a:r>
          </a:p>
          <a:p>
            <a:pPr marL="0" indent="0">
              <a:buSzPct val="80000"/>
            </a:pPr>
            <a:endParaRPr lang="en-US" sz="1800" dirty="0"/>
          </a:p>
          <a:p>
            <a:pPr marL="0" indent="0">
              <a:buSzPct val="80000"/>
              <a:buNone/>
            </a:pPr>
            <a:r>
              <a:rPr lang="en-US" sz="2400" b="1" dirty="0"/>
              <a:t>North Carolina counties (total for all)</a:t>
            </a:r>
          </a:p>
          <a:p>
            <a:pPr marL="767953" lvl="2" indent="-342900">
              <a:buSzPct val="80000"/>
              <a:buFont typeface="Wingdings" panose="05000000000000000000" pitchFamily="2" charset="2"/>
              <a:buChar char="q"/>
            </a:pPr>
            <a:r>
              <a:rPr lang="en-US" sz="2200" b="0" dirty="0" smtClean="0"/>
              <a:t>Miles of pipeline:				194</a:t>
            </a:r>
          </a:p>
          <a:p>
            <a:pPr marL="767953" lvl="2" indent="-342900">
              <a:buSzPct val="80000"/>
              <a:buFont typeface="Wingdings" panose="05000000000000000000" pitchFamily="2" charset="2"/>
              <a:buChar char="q"/>
            </a:pPr>
            <a:r>
              <a:rPr lang="en-US" sz="2200" b="0" dirty="0" smtClean="0"/>
              <a:t>Estimated 2022 property tax payments	$6 million</a:t>
            </a:r>
          </a:p>
          <a:p>
            <a:pPr marL="425054" lvl="2" indent="0">
              <a:buSzPct val="80000"/>
              <a:buNone/>
            </a:pPr>
            <a:endParaRPr lang="en-US" b="0" dirty="0"/>
          </a:p>
          <a:p>
            <a:pPr marL="0" indent="0">
              <a:buSzPct val="80000"/>
              <a:buNone/>
            </a:pPr>
            <a:r>
              <a:rPr lang="en-US" sz="2400" b="1" dirty="0"/>
              <a:t>Cumberland County</a:t>
            </a:r>
          </a:p>
          <a:p>
            <a:pPr marL="723900" lvl="2" indent="-342900">
              <a:buSzPct val="80000"/>
              <a:buFont typeface="Wingdings" panose="05000000000000000000" pitchFamily="2" charset="2"/>
              <a:buChar char="q"/>
            </a:pPr>
            <a:r>
              <a:rPr lang="en-US" sz="2200" b="0" dirty="0" smtClean="0"/>
              <a:t>Miles of pipeline:				38</a:t>
            </a:r>
          </a:p>
          <a:p>
            <a:pPr marL="723900" lvl="2" indent="-342900">
              <a:buSzPct val="80000"/>
              <a:buFont typeface="Wingdings" panose="05000000000000000000" pitchFamily="2" charset="2"/>
              <a:buChar char="q"/>
            </a:pPr>
            <a:r>
              <a:rPr lang="en-US" sz="2200" b="0" dirty="0" smtClean="0"/>
              <a:t>Estimated 2022 property tax payments	$1 million				</a:t>
            </a:r>
            <a:endParaRPr lang="en-US" sz="2200" b="0" dirty="0"/>
          </a:p>
          <a:p>
            <a:pPr marL="0" indent="0">
              <a:buSzPct val="80000"/>
            </a:pPr>
            <a:endParaRPr lang="en-US" sz="1800" dirty="0"/>
          </a:p>
        </p:txBody>
      </p:sp>
      <p:sp>
        <p:nvSpPr>
          <p:cNvPr id="4" name="Slide Number Placeholder 3"/>
          <p:cNvSpPr>
            <a:spLocks noGrp="1"/>
          </p:cNvSpPr>
          <p:nvPr>
            <p:ph type="sldNum" sz="quarter" idx="4294967295"/>
          </p:nvPr>
        </p:nvSpPr>
        <p:spPr>
          <a:xfrm>
            <a:off x="327744" y="5582526"/>
            <a:ext cx="2057400" cy="273844"/>
          </a:xfrm>
          <a:prstGeom prst="rect">
            <a:avLst/>
          </a:prstGeom>
        </p:spPr>
        <p:txBody>
          <a:bodyPr/>
          <a:lstStyle/>
          <a:p>
            <a:fld id="{3DFEC2EE-65F7-411C-8573-1CBE3B79DF4C}" type="slidenum">
              <a:rPr lang="en-US" smtClean="0"/>
              <a:pPr/>
              <a:t>7</a:t>
            </a:fld>
            <a:endParaRPr lang="en-US" dirty="0"/>
          </a:p>
        </p:txBody>
      </p:sp>
      <p:sp>
        <p:nvSpPr>
          <p:cNvPr id="5" name="Slide Number Placeholder 5"/>
          <p:cNvSpPr>
            <a:spLocks noGrp="1"/>
          </p:cNvSpPr>
          <p:nvPr>
            <p:ph type="sldNum" sz="quarter" idx="12"/>
          </p:nvPr>
        </p:nvSpPr>
        <p:spPr>
          <a:xfrm>
            <a:off x="453700" y="6402475"/>
            <a:ext cx="2133600" cy="365125"/>
          </a:xfrm>
        </p:spPr>
        <p:txBody>
          <a:bodyPr/>
          <a:lstStyle/>
          <a:p>
            <a:fld id="{3F0D18F0-E2D6-4EEF-A8EB-BD13AE13183C}" type="slidenum">
              <a:rPr lang="en-US" smtClean="0"/>
              <a:pPr/>
              <a:t>7</a:t>
            </a:fld>
            <a:endParaRPr lang="en-US" dirty="0"/>
          </a:p>
        </p:txBody>
      </p:sp>
    </p:spTree>
    <p:extLst>
      <p:ext uri="{BB962C8B-B14F-4D97-AF65-F5344CB8AC3E}">
        <p14:creationId xmlns="" xmlns:p14="http://schemas.microsoft.com/office/powerpoint/2010/main" val="316199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sz="3600" dirty="0" smtClean="0"/>
              <a:t>Project Priority: Safety</a:t>
            </a:r>
            <a:endParaRPr lang="en-US" sz="3600" dirty="0"/>
          </a:p>
        </p:txBody>
      </p:sp>
      <p:sp>
        <p:nvSpPr>
          <p:cNvPr id="4" name="Slide Number Placeholder 3"/>
          <p:cNvSpPr>
            <a:spLocks noGrp="1"/>
          </p:cNvSpPr>
          <p:nvPr>
            <p:ph type="sldNum" sz="quarter" idx="12"/>
          </p:nvPr>
        </p:nvSpPr>
        <p:spPr/>
        <p:txBody>
          <a:bodyPr/>
          <a:lstStyle/>
          <a:p>
            <a:fld id="{3F0D18F0-E2D6-4EEF-A8EB-BD13AE13183C}" type="slidenum">
              <a:rPr lang="en-US" smtClean="0"/>
              <a:pPr/>
              <a:t>8</a:t>
            </a:fld>
            <a:endParaRPr lang="en-US" dirty="0"/>
          </a:p>
        </p:txBody>
      </p:sp>
      <p:sp>
        <p:nvSpPr>
          <p:cNvPr id="6" name="Content Placeholder 2"/>
          <p:cNvSpPr txBox="1">
            <a:spLocks/>
          </p:cNvSpPr>
          <p:nvPr/>
        </p:nvSpPr>
        <p:spPr bwMode="auto">
          <a:xfrm>
            <a:off x="323850" y="1371600"/>
            <a:ext cx="4552950" cy="2514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rgbClr val="003599"/>
              </a:buClr>
              <a:buSzPct val="25000"/>
              <a:buFont typeface="Wingdings" pitchFamily="2" charset="2"/>
              <a:defRPr sz="2800" b="1">
                <a:solidFill>
                  <a:srgbClr val="5F5F5F"/>
                </a:solidFill>
                <a:latin typeface="+mn-lt"/>
                <a:ea typeface="+mn-ea"/>
                <a:cs typeface="+mn-cs"/>
              </a:defRPr>
            </a:lvl1pPr>
            <a:lvl2pPr marL="371475" indent="-369888" algn="l" rtl="0" eaLnBrk="0" fontAlgn="base" hangingPunct="0">
              <a:spcBef>
                <a:spcPct val="30000"/>
              </a:spcBef>
              <a:spcAft>
                <a:spcPct val="0"/>
              </a:spcAft>
              <a:buClr>
                <a:srgbClr val="003599"/>
              </a:buClr>
              <a:buSzPct val="60000"/>
              <a:buFont typeface="Wingdings" pitchFamily="2" charset="2"/>
              <a:buChar char="l"/>
              <a:defRPr sz="2400" b="1">
                <a:solidFill>
                  <a:schemeClr val="tx1"/>
                </a:solidFill>
                <a:latin typeface="+mn-lt"/>
              </a:defRPr>
            </a:lvl2pPr>
            <a:lvl3pPr marL="742950" indent="-369888" algn="l" rtl="0" eaLnBrk="0" fontAlgn="base" hangingPunct="0">
              <a:spcBef>
                <a:spcPct val="20000"/>
              </a:spcBef>
              <a:spcAft>
                <a:spcPct val="0"/>
              </a:spcAft>
              <a:buClr>
                <a:srgbClr val="003599"/>
              </a:buClr>
              <a:buChar char="–"/>
              <a:defRPr sz="2000" b="1">
                <a:solidFill>
                  <a:schemeClr val="tx1"/>
                </a:solidFill>
                <a:latin typeface="+mn-lt"/>
              </a:defRPr>
            </a:lvl3pPr>
            <a:lvl4pPr marL="1163638" indent="-306388" algn="l" rtl="0" eaLnBrk="0" fontAlgn="base" hangingPunct="0">
              <a:spcBef>
                <a:spcPct val="20000"/>
              </a:spcBef>
              <a:spcAft>
                <a:spcPct val="0"/>
              </a:spcAft>
              <a:buClr>
                <a:srgbClr val="003599"/>
              </a:buClr>
              <a:buChar char="•"/>
              <a:defRPr sz="2000" b="1">
                <a:solidFill>
                  <a:schemeClr val="tx1"/>
                </a:solidFill>
                <a:latin typeface="+mn-lt"/>
              </a:defRPr>
            </a:lvl4pPr>
            <a:lvl5pPr marL="1828800" algn="l" rtl="0" eaLnBrk="0" fontAlgn="base" hangingPunct="0">
              <a:lnSpc>
                <a:spcPts val="2000"/>
              </a:lnSpc>
              <a:spcBef>
                <a:spcPts val="2000"/>
              </a:spcBef>
              <a:spcAft>
                <a:spcPct val="0"/>
              </a:spcAft>
              <a:buClr>
                <a:schemeClr val="tx1"/>
              </a:buClr>
              <a:buChar char="•"/>
              <a:defRPr sz="1700">
                <a:solidFill>
                  <a:schemeClr val="tx1"/>
                </a:solidFill>
                <a:latin typeface="+mn-lt"/>
              </a:defRPr>
            </a:lvl5pPr>
            <a:lvl6pPr marL="2286000" algn="l" rtl="0" eaLnBrk="0" fontAlgn="base" hangingPunct="0">
              <a:lnSpc>
                <a:spcPts val="2000"/>
              </a:lnSpc>
              <a:spcBef>
                <a:spcPts val="2000"/>
              </a:spcBef>
              <a:spcAft>
                <a:spcPct val="0"/>
              </a:spcAft>
              <a:buClr>
                <a:schemeClr val="tx1"/>
              </a:buClr>
              <a:buChar char="•"/>
              <a:defRPr sz="1700">
                <a:solidFill>
                  <a:schemeClr val="tx1"/>
                </a:solidFill>
                <a:latin typeface="+mn-lt"/>
              </a:defRPr>
            </a:lvl6pPr>
            <a:lvl7pPr marL="2743200" algn="l" rtl="0" eaLnBrk="0" fontAlgn="base" hangingPunct="0">
              <a:lnSpc>
                <a:spcPts val="2000"/>
              </a:lnSpc>
              <a:spcBef>
                <a:spcPts val="2000"/>
              </a:spcBef>
              <a:spcAft>
                <a:spcPct val="0"/>
              </a:spcAft>
              <a:buClr>
                <a:schemeClr val="tx1"/>
              </a:buClr>
              <a:buChar char="•"/>
              <a:defRPr sz="1700">
                <a:solidFill>
                  <a:schemeClr val="tx1"/>
                </a:solidFill>
                <a:latin typeface="+mn-lt"/>
              </a:defRPr>
            </a:lvl7pPr>
            <a:lvl8pPr marL="3200400" algn="l" rtl="0" eaLnBrk="0" fontAlgn="base" hangingPunct="0">
              <a:lnSpc>
                <a:spcPts val="2000"/>
              </a:lnSpc>
              <a:spcBef>
                <a:spcPts val="2000"/>
              </a:spcBef>
              <a:spcAft>
                <a:spcPct val="0"/>
              </a:spcAft>
              <a:buClr>
                <a:schemeClr val="tx1"/>
              </a:buClr>
              <a:buChar char="•"/>
              <a:defRPr sz="1700">
                <a:solidFill>
                  <a:schemeClr val="tx1"/>
                </a:solidFill>
                <a:latin typeface="+mn-lt"/>
              </a:defRPr>
            </a:lvl8pPr>
            <a:lvl9pPr marL="3657600" algn="l" rtl="0" eaLnBrk="0" fontAlgn="base" hangingPunct="0">
              <a:lnSpc>
                <a:spcPts val="2000"/>
              </a:lnSpc>
              <a:spcBef>
                <a:spcPts val="2000"/>
              </a:spcBef>
              <a:spcAft>
                <a:spcPct val="0"/>
              </a:spcAft>
              <a:buClr>
                <a:schemeClr val="tx1"/>
              </a:buClr>
              <a:buChar char="•"/>
              <a:defRPr sz="1700">
                <a:solidFill>
                  <a:schemeClr val="tx1"/>
                </a:solidFill>
                <a:latin typeface="+mn-lt"/>
              </a:defRPr>
            </a:lvl9pPr>
          </a:lstStyle>
          <a:p>
            <a:pPr marL="471487">
              <a:buClr>
                <a:srgbClr val="F48121"/>
              </a:buClr>
              <a:buSzPct val="80000"/>
              <a:buFont typeface="Wingdings" panose="05000000000000000000" pitchFamily="2" charset="2"/>
              <a:buChar char="q"/>
            </a:pPr>
            <a:r>
              <a:rPr lang="en-US" sz="2000" b="0" dirty="0" smtClean="0">
                <a:solidFill>
                  <a:schemeClr val="tx1"/>
                </a:solidFill>
              </a:rPr>
              <a:t>Rigorous federal and state testing protocols</a:t>
            </a:r>
          </a:p>
          <a:p>
            <a:pPr marL="471487">
              <a:buClr>
                <a:srgbClr val="F48121"/>
              </a:buClr>
              <a:buSzPct val="80000"/>
              <a:buFont typeface="Wingdings" panose="05000000000000000000" pitchFamily="2" charset="2"/>
              <a:buChar char="q"/>
            </a:pPr>
            <a:r>
              <a:rPr lang="en-US" sz="2000" b="0" dirty="0" smtClean="0">
                <a:solidFill>
                  <a:schemeClr val="tx1"/>
                </a:solidFill>
              </a:rPr>
              <a:t>Pipeline welds are X-rayed</a:t>
            </a:r>
          </a:p>
          <a:p>
            <a:pPr marL="471487">
              <a:buClr>
                <a:srgbClr val="F48121"/>
              </a:buClr>
              <a:buSzPct val="80000"/>
              <a:buFont typeface="Wingdings" panose="05000000000000000000" pitchFamily="2" charset="2"/>
              <a:buChar char="q"/>
            </a:pPr>
            <a:r>
              <a:rPr lang="en-US" sz="2000" b="0" dirty="0" smtClean="0">
                <a:solidFill>
                  <a:schemeClr val="tx1"/>
                </a:solidFill>
              </a:rPr>
              <a:t>Thorough inspections and pressure tests prior to operation</a:t>
            </a:r>
          </a:p>
        </p:txBody>
      </p:sp>
      <p:sp>
        <p:nvSpPr>
          <p:cNvPr id="8" name="Content Placeholder 2"/>
          <p:cNvSpPr txBox="1">
            <a:spLocks/>
          </p:cNvSpPr>
          <p:nvPr/>
        </p:nvSpPr>
        <p:spPr bwMode="auto">
          <a:xfrm>
            <a:off x="4591050" y="3429000"/>
            <a:ext cx="4857750" cy="306792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rgbClr val="003599"/>
              </a:buClr>
              <a:buSzPct val="25000"/>
              <a:buFont typeface="Wingdings" pitchFamily="2" charset="2"/>
              <a:defRPr sz="2800" b="1">
                <a:solidFill>
                  <a:srgbClr val="5F5F5F"/>
                </a:solidFill>
                <a:latin typeface="+mn-lt"/>
                <a:ea typeface="+mn-ea"/>
                <a:cs typeface="+mn-cs"/>
              </a:defRPr>
            </a:lvl1pPr>
            <a:lvl2pPr marL="371475" indent="-369888" algn="l" rtl="0" eaLnBrk="0" fontAlgn="base" hangingPunct="0">
              <a:spcBef>
                <a:spcPct val="30000"/>
              </a:spcBef>
              <a:spcAft>
                <a:spcPct val="0"/>
              </a:spcAft>
              <a:buClr>
                <a:srgbClr val="003599"/>
              </a:buClr>
              <a:buSzPct val="60000"/>
              <a:buFont typeface="Wingdings" pitchFamily="2" charset="2"/>
              <a:buChar char="l"/>
              <a:defRPr sz="2400" b="1">
                <a:solidFill>
                  <a:schemeClr val="tx1"/>
                </a:solidFill>
                <a:latin typeface="+mn-lt"/>
              </a:defRPr>
            </a:lvl2pPr>
            <a:lvl3pPr marL="742950" indent="-369888" algn="l" rtl="0" eaLnBrk="0" fontAlgn="base" hangingPunct="0">
              <a:spcBef>
                <a:spcPct val="20000"/>
              </a:spcBef>
              <a:spcAft>
                <a:spcPct val="0"/>
              </a:spcAft>
              <a:buClr>
                <a:srgbClr val="003599"/>
              </a:buClr>
              <a:buChar char="–"/>
              <a:defRPr sz="2000" b="1">
                <a:solidFill>
                  <a:schemeClr val="tx1"/>
                </a:solidFill>
                <a:latin typeface="+mn-lt"/>
              </a:defRPr>
            </a:lvl3pPr>
            <a:lvl4pPr marL="1163638" indent="-306388" algn="l" rtl="0" eaLnBrk="0" fontAlgn="base" hangingPunct="0">
              <a:spcBef>
                <a:spcPct val="20000"/>
              </a:spcBef>
              <a:spcAft>
                <a:spcPct val="0"/>
              </a:spcAft>
              <a:buClr>
                <a:srgbClr val="003599"/>
              </a:buClr>
              <a:buChar char="•"/>
              <a:defRPr sz="2000" b="1">
                <a:solidFill>
                  <a:schemeClr val="tx1"/>
                </a:solidFill>
                <a:latin typeface="+mn-lt"/>
              </a:defRPr>
            </a:lvl4pPr>
            <a:lvl5pPr marL="1828800" algn="l" rtl="0" eaLnBrk="0" fontAlgn="base" hangingPunct="0">
              <a:lnSpc>
                <a:spcPts val="2000"/>
              </a:lnSpc>
              <a:spcBef>
                <a:spcPts val="2000"/>
              </a:spcBef>
              <a:spcAft>
                <a:spcPct val="0"/>
              </a:spcAft>
              <a:buClr>
                <a:schemeClr val="tx1"/>
              </a:buClr>
              <a:buChar char="•"/>
              <a:defRPr sz="1700">
                <a:solidFill>
                  <a:schemeClr val="tx1"/>
                </a:solidFill>
                <a:latin typeface="+mn-lt"/>
              </a:defRPr>
            </a:lvl5pPr>
            <a:lvl6pPr marL="2286000" algn="l" rtl="0" eaLnBrk="0" fontAlgn="base" hangingPunct="0">
              <a:lnSpc>
                <a:spcPts val="2000"/>
              </a:lnSpc>
              <a:spcBef>
                <a:spcPts val="2000"/>
              </a:spcBef>
              <a:spcAft>
                <a:spcPct val="0"/>
              </a:spcAft>
              <a:buClr>
                <a:schemeClr val="tx1"/>
              </a:buClr>
              <a:buChar char="•"/>
              <a:defRPr sz="1700">
                <a:solidFill>
                  <a:schemeClr val="tx1"/>
                </a:solidFill>
                <a:latin typeface="+mn-lt"/>
              </a:defRPr>
            </a:lvl6pPr>
            <a:lvl7pPr marL="2743200" algn="l" rtl="0" eaLnBrk="0" fontAlgn="base" hangingPunct="0">
              <a:lnSpc>
                <a:spcPts val="2000"/>
              </a:lnSpc>
              <a:spcBef>
                <a:spcPts val="2000"/>
              </a:spcBef>
              <a:spcAft>
                <a:spcPct val="0"/>
              </a:spcAft>
              <a:buClr>
                <a:schemeClr val="tx1"/>
              </a:buClr>
              <a:buChar char="•"/>
              <a:defRPr sz="1700">
                <a:solidFill>
                  <a:schemeClr val="tx1"/>
                </a:solidFill>
                <a:latin typeface="+mn-lt"/>
              </a:defRPr>
            </a:lvl7pPr>
            <a:lvl8pPr marL="3200400" algn="l" rtl="0" eaLnBrk="0" fontAlgn="base" hangingPunct="0">
              <a:lnSpc>
                <a:spcPts val="2000"/>
              </a:lnSpc>
              <a:spcBef>
                <a:spcPts val="2000"/>
              </a:spcBef>
              <a:spcAft>
                <a:spcPct val="0"/>
              </a:spcAft>
              <a:buClr>
                <a:schemeClr val="tx1"/>
              </a:buClr>
              <a:buChar char="•"/>
              <a:defRPr sz="1700">
                <a:solidFill>
                  <a:schemeClr val="tx1"/>
                </a:solidFill>
                <a:latin typeface="+mn-lt"/>
              </a:defRPr>
            </a:lvl8pPr>
            <a:lvl9pPr marL="3657600" algn="l" rtl="0" eaLnBrk="0" fontAlgn="base" hangingPunct="0">
              <a:lnSpc>
                <a:spcPts val="2000"/>
              </a:lnSpc>
              <a:spcBef>
                <a:spcPts val="2000"/>
              </a:spcBef>
              <a:spcAft>
                <a:spcPct val="0"/>
              </a:spcAft>
              <a:buClr>
                <a:schemeClr val="tx1"/>
              </a:buClr>
              <a:buChar char="•"/>
              <a:defRPr sz="1700">
                <a:solidFill>
                  <a:schemeClr val="tx1"/>
                </a:solidFill>
                <a:latin typeface="+mn-lt"/>
              </a:defRPr>
            </a:lvl9pPr>
          </a:lstStyle>
          <a:p>
            <a:pPr marL="471487">
              <a:buClr>
                <a:srgbClr val="F48121"/>
              </a:buClr>
              <a:buSzPct val="80000"/>
              <a:buFont typeface="Wingdings" panose="05000000000000000000" pitchFamily="2" charset="2"/>
              <a:buChar char="q"/>
            </a:pPr>
            <a:r>
              <a:rPr lang="en-US" sz="2000" b="0" dirty="0" smtClean="0">
                <a:solidFill>
                  <a:schemeClr val="tx1"/>
                </a:solidFill>
              </a:rPr>
              <a:t>Government-mandated operator qualification standards</a:t>
            </a:r>
          </a:p>
          <a:p>
            <a:pPr marL="471487">
              <a:buClr>
                <a:srgbClr val="F48121"/>
              </a:buClr>
              <a:buSzPct val="80000"/>
              <a:buFont typeface="Wingdings" panose="05000000000000000000" pitchFamily="2" charset="2"/>
              <a:buChar char="q"/>
            </a:pPr>
            <a:r>
              <a:rPr lang="en-US" sz="2000" b="0" dirty="0" smtClean="0">
                <a:solidFill>
                  <a:schemeClr val="tx1"/>
                </a:solidFill>
              </a:rPr>
              <a:t>Community awareness programs</a:t>
            </a:r>
          </a:p>
          <a:p>
            <a:pPr marL="471487">
              <a:buClr>
                <a:srgbClr val="F48121"/>
              </a:buClr>
              <a:buSzPct val="80000"/>
              <a:buFont typeface="Wingdings" panose="05000000000000000000" pitchFamily="2" charset="2"/>
              <a:buChar char="q"/>
            </a:pPr>
            <a:r>
              <a:rPr lang="en-US" sz="2000" b="0" dirty="0" smtClean="0">
                <a:solidFill>
                  <a:schemeClr val="tx1"/>
                </a:solidFill>
              </a:rPr>
              <a:t>Coordination with local emergency responders</a:t>
            </a:r>
          </a:p>
          <a:p>
            <a:pPr marL="471487">
              <a:buClr>
                <a:srgbClr val="F48121"/>
              </a:buClr>
              <a:buSzPct val="80000"/>
              <a:buFont typeface="Wingdings" panose="05000000000000000000" pitchFamily="2" charset="2"/>
              <a:buChar char="q"/>
            </a:pPr>
            <a:r>
              <a:rPr lang="en-US" sz="2000" b="0" dirty="0" smtClean="0">
                <a:solidFill>
                  <a:schemeClr val="tx1"/>
                </a:solidFill>
              </a:rPr>
              <a:t>24/7 monitoring from Dominion gas control center</a:t>
            </a:r>
            <a:endParaRPr lang="en-US" sz="2000" b="0" dirty="0">
              <a:solidFill>
                <a:schemeClr val="tx1"/>
              </a:solidFill>
            </a:endParaRPr>
          </a:p>
        </p:txBody>
      </p:sp>
      <p:pic>
        <p:nvPicPr>
          <p:cNvPr id="62465" name="Picture 1"/>
          <p:cNvPicPr>
            <a:picLocks noChangeAspect="1" noChangeArrowheads="1"/>
          </p:cNvPicPr>
          <p:nvPr/>
        </p:nvPicPr>
        <p:blipFill>
          <a:blip r:embed="rId3" cstate="print"/>
          <a:srcRect l="15476" t="19048" r="14286" b="31746"/>
          <a:stretch>
            <a:fillRect/>
          </a:stretch>
        </p:blipFill>
        <p:spPr bwMode="auto">
          <a:xfrm>
            <a:off x="228600" y="3429000"/>
            <a:ext cx="4350774" cy="2286000"/>
          </a:xfrm>
          <a:prstGeom prst="rect">
            <a:avLst/>
          </a:prstGeom>
          <a:noFill/>
          <a:ln w="9525">
            <a:noFill/>
            <a:miter lim="800000"/>
            <a:headEnd/>
            <a:tailEnd/>
          </a:ln>
          <a:effectLst/>
          <a:scene3d>
            <a:camera prst="orthographicFront"/>
            <a:lightRig rig="threePt" dir="t"/>
          </a:scene3d>
          <a:sp3d>
            <a:bevelT/>
          </a:sp3d>
        </p:spPr>
      </p:pic>
      <p:pic>
        <p:nvPicPr>
          <p:cNvPr id="62466" name="Picture 2" descr="C:\Users\carla24\AppData\Local\Microsoft\Windows\Temporary Internet Files\Content.Outlook\TU1N8LLX\GEDC0410.JPG"/>
          <p:cNvPicPr>
            <a:picLocks noChangeAspect="1" noChangeArrowheads="1"/>
          </p:cNvPicPr>
          <p:nvPr/>
        </p:nvPicPr>
        <p:blipFill>
          <a:blip r:embed="rId4" cstate="print"/>
          <a:srcRect l="14167" t="10000" r="14167" b="42222"/>
          <a:stretch>
            <a:fillRect/>
          </a:stretch>
        </p:blipFill>
        <p:spPr bwMode="auto">
          <a:xfrm>
            <a:off x="4800600" y="1333500"/>
            <a:ext cx="4038600" cy="2019300"/>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xmlns="" val="115908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600" dirty="0"/>
              <a:t>Project Benefits</a:t>
            </a:r>
          </a:p>
        </p:txBody>
      </p:sp>
      <p:sp>
        <p:nvSpPr>
          <p:cNvPr id="3" name="Content Placeholder 2"/>
          <p:cNvSpPr>
            <a:spLocks noGrp="1"/>
          </p:cNvSpPr>
          <p:nvPr>
            <p:ph idx="1"/>
          </p:nvPr>
        </p:nvSpPr>
        <p:spPr>
          <a:xfrm>
            <a:off x="1771651" y="3475436"/>
            <a:ext cx="2628900" cy="2296715"/>
          </a:xfrm>
        </p:spPr>
        <p:txBody>
          <a:bodyPr/>
          <a:lstStyle/>
          <a:p>
            <a:pPr>
              <a:buSzPct val="80000"/>
            </a:pPr>
            <a:endParaRPr lang="en-US" sz="1800" dirty="0"/>
          </a:p>
          <a:p>
            <a:pPr marL="0" indent="0">
              <a:buSzPct val="80000"/>
            </a:pPr>
            <a:endParaRPr lang="en-US" b="0" dirty="0" smtClean="0"/>
          </a:p>
        </p:txBody>
      </p:sp>
      <p:sp>
        <p:nvSpPr>
          <p:cNvPr id="5" name="Content Placeholder 2"/>
          <p:cNvSpPr txBox="1">
            <a:spLocks/>
          </p:cNvSpPr>
          <p:nvPr/>
        </p:nvSpPr>
        <p:spPr bwMode="auto">
          <a:xfrm>
            <a:off x="628651" y="1447800"/>
            <a:ext cx="5713178" cy="413472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0000"/>
              </a:spcBef>
              <a:spcAft>
                <a:spcPct val="0"/>
              </a:spcAft>
              <a:buClr>
                <a:srgbClr val="003599"/>
              </a:buClr>
              <a:buSzPct val="25000"/>
              <a:buFont typeface="Wingdings" pitchFamily="2" charset="2"/>
              <a:defRPr sz="2800" b="1">
                <a:solidFill>
                  <a:srgbClr val="5F5F5F"/>
                </a:solidFill>
                <a:latin typeface="+mn-lt"/>
                <a:ea typeface="+mn-ea"/>
                <a:cs typeface="+mn-cs"/>
              </a:defRPr>
            </a:lvl1pPr>
            <a:lvl2pPr marL="371475" indent="-369888" algn="l" rtl="0" eaLnBrk="0" fontAlgn="base" hangingPunct="0">
              <a:spcBef>
                <a:spcPct val="30000"/>
              </a:spcBef>
              <a:spcAft>
                <a:spcPct val="0"/>
              </a:spcAft>
              <a:buClr>
                <a:srgbClr val="003599"/>
              </a:buClr>
              <a:buSzPct val="60000"/>
              <a:buFont typeface="Wingdings" pitchFamily="2" charset="2"/>
              <a:buChar char="l"/>
              <a:defRPr sz="2400" b="1">
                <a:solidFill>
                  <a:schemeClr val="tx1"/>
                </a:solidFill>
                <a:latin typeface="+mn-lt"/>
              </a:defRPr>
            </a:lvl2pPr>
            <a:lvl3pPr marL="742950" indent="-369888" algn="l" rtl="0" eaLnBrk="0" fontAlgn="base" hangingPunct="0">
              <a:spcBef>
                <a:spcPct val="20000"/>
              </a:spcBef>
              <a:spcAft>
                <a:spcPct val="0"/>
              </a:spcAft>
              <a:buClr>
                <a:srgbClr val="003599"/>
              </a:buClr>
              <a:buChar char="–"/>
              <a:defRPr sz="2000" b="1">
                <a:solidFill>
                  <a:schemeClr val="tx1"/>
                </a:solidFill>
                <a:latin typeface="+mn-lt"/>
              </a:defRPr>
            </a:lvl3pPr>
            <a:lvl4pPr marL="1163638" indent="-306388" algn="l" rtl="0" eaLnBrk="0" fontAlgn="base" hangingPunct="0">
              <a:spcBef>
                <a:spcPct val="20000"/>
              </a:spcBef>
              <a:spcAft>
                <a:spcPct val="0"/>
              </a:spcAft>
              <a:buClr>
                <a:srgbClr val="003599"/>
              </a:buClr>
              <a:buChar char="•"/>
              <a:defRPr sz="2000" b="1">
                <a:solidFill>
                  <a:schemeClr val="tx1"/>
                </a:solidFill>
                <a:latin typeface="+mn-lt"/>
              </a:defRPr>
            </a:lvl4pPr>
            <a:lvl5pPr marL="1828800" algn="l" rtl="0" eaLnBrk="0" fontAlgn="base" hangingPunct="0">
              <a:lnSpc>
                <a:spcPts val="2000"/>
              </a:lnSpc>
              <a:spcBef>
                <a:spcPts val="2000"/>
              </a:spcBef>
              <a:spcAft>
                <a:spcPct val="0"/>
              </a:spcAft>
              <a:buClr>
                <a:schemeClr val="tx1"/>
              </a:buClr>
              <a:buChar char="•"/>
              <a:defRPr sz="1700">
                <a:solidFill>
                  <a:schemeClr val="tx1"/>
                </a:solidFill>
                <a:latin typeface="+mn-lt"/>
              </a:defRPr>
            </a:lvl5pPr>
            <a:lvl6pPr marL="2286000" algn="l" rtl="0" eaLnBrk="0" fontAlgn="base" hangingPunct="0">
              <a:lnSpc>
                <a:spcPts val="2000"/>
              </a:lnSpc>
              <a:spcBef>
                <a:spcPts val="2000"/>
              </a:spcBef>
              <a:spcAft>
                <a:spcPct val="0"/>
              </a:spcAft>
              <a:buClr>
                <a:schemeClr val="tx1"/>
              </a:buClr>
              <a:buChar char="•"/>
              <a:defRPr sz="1700">
                <a:solidFill>
                  <a:schemeClr val="tx1"/>
                </a:solidFill>
                <a:latin typeface="+mn-lt"/>
              </a:defRPr>
            </a:lvl6pPr>
            <a:lvl7pPr marL="2743200" algn="l" rtl="0" eaLnBrk="0" fontAlgn="base" hangingPunct="0">
              <a:lnSpc>
                <a:spcPts val="2000"/>
              </a:lnSpc>
              <a:spcBef>
                <a:spcPts val="2000"/>
              </a:spcBef>
              <a:spcAft>
                <a:spcPct val="0"/>
              </a:spcAft>
              <a:buClr>
                <a:schemeClr val="tx1"/>
              </a:buClr>
              <a:buChar char="•"/>
              <a:defRPr sz="1700">
                <a:solidFill>
                  <a:schemeClr val="tx1"/>
                </a:solidFill>
                <a:latin typeface="+mn-lt"/>
              </a:defRPr>
            </a:lvl7pPr>
            <a:lvl8pPr marL="3200400" algn="l" rtl="0" eaLnBrk="0" fontAlgn="base" hangingPunct="0">
              <a:lnSpc>
                <a:spcPts val="2000"/>
              </a:lnSpc>
              <a:spcBef>
                <a:spcPts val="2000"/>
              </a:spcBef>
              <a:spcAft>
                <a:spcPct val="0"/>
              </a:spcAft>
              <a:buClr>
                <a:schemeClr val="tx1"/>
              </a:buClr>
              <a:buChar char="•"/>
              <a:defRPr sz="1700">
                <a:solidFill>
                  <a:schemeClr val="tx1"/>
                </a:solidFill>
                <a:latin typeface="+mn-lt"/>
              </a:defRPr>
            </a:lvl8pPr>
            <a:lvl9pPr marL="3657600" algn="l" rtl="0" eaLnBrk="0" fontAlgn="base" hangingPunct="0">
              <a:lnSpc>
                <a:spcPts val="2000"/>
              </a:lnSpc>
              <a:spcBef>
                <a:spcPts val="2000"/>
              </a:spcBef>
              <a:spcAft>
                <a:spcPct val="0"/>
              </a:spcAft>
              <a:buClr>
                <a:schemeClr val="tx1"/>
              </a:buClr>
              <a:buChar char="•"/>
              <a:defRPr sz="1700">
                <a:solidFill>
                  <a:schemeClr val="tx1"/>
                </a:solidFill>
                <a:latin typeface="+mn-lt"/>
              </a:defRPr>
            </a:lvl9pPr>
          </a:lstStyle>
          <a:p>
            <a:pPr marL="471487">
              <a:buClr>
                <a:srgbClr val="F48121"/>
              </a:buClr>
              <a:buSzPct val="80000"/>
              <a:buFont typeface="Wingdings" panose="05000000000000000000" pitchFamily="2" charset="2"/>
              <a:buChar char="q"/>
            </a:pPr>
            <a:r>
              <a:rPr lang="en-US" sz="2400" b="0" dirty="0" smtClean="0">
                <a:solidFill>
                  <a:schemeClr val="tx1"/>
                </a:solidFill>
              </a:rPr>
              <a:t>Reliability and diversity of supply</a:t>
            </a:r>
          </a:p>
          <a:p>
            <a:pPr marL="471487">
              <a:buClr>
                <a:srgbClr val="F48121"/>
              </a:buClr>
              <a:buSzPct val="80000"/>
              <a:buFont typeface="Wingdings" panose="05000000000000000000" pitchFamily="2" charset="2"/>
              <a:buChar char="q"/>
            </a:pPr>
            <a:r>
              <a:rPr lang="en-US" sz="2400" b="0" dirty="0" smtClean="0">
                <a:solidFill>
                  <a:schemeClr val="tx1"/>
                </a:solidFill>
              </a:rPr>
              <a:t>Cleaner air</a:t>
            </a:r>
          </a:p>
          <a:p>
            <a:pPr marL="471487">
              <a:buClr>
                <a:srgbClr val="F48121"/>
              </a:buClr>
              <a:buSzPct val="80000"/>
              <a:buFont typeface="Wingdings" panose="05000000000000000000" pitchFamily="2" charset="2"/>
              <a:buChar char="q"/>
            </a:pPr>
            <a:r>
              <a:rPr lang="en-US" sz="2400" b="0" dirty="0" smtClean="0">
                <a:solidFill>
                  <a:schemeClr val="tx1"/>
                </a:solidFill>
              </a:rPr>
              <a:t>Economic development activity potential</a:t>
            </a:r>
          </a:p>
          <a:p>
            <a:pPr marL="471487">
              <a:buClr>
                <a:srgbClr val="F48121"/>
              </a:buClr>
              <a:buSzPct val="80000"/>
              <a:buFont typeface="Wingdings" panose="05000000000000000000" pitchFamily="2" charset="2"/>
              <a:buChar char="q"/>
            </a:pPr>
            <a:r>
              <a:rPr lang="en-US" sz="2400" b="0" kern="0" dirty="0" smtClean="0">
                <a:solidFill>
                  <a:schemeClr val="tx1"/>
                </a:solidFill>
              </a:rPr>
              <a:t>Economic activity during construction and operation</a:t>
            </a:r>
            <a:endParaRPr lang="en-US" sz="2400" b="0" kern="0" dirty="0" smtClean="0"/>
          </a:p>
          <a:p>
            <a:pPr marL="471487">
              <a:buClr>
                <a:srgbClr val="F48121"/>
              </a:buClr>
              <a:buSzPct val="80000"/>
              <a:buFont typeface="Wingdings" panose="05000000000000000000" pitchFamily="2" charset="2"/>
              <a:buChar char="q"/>
            </a:pPr>
            <a:r>
              <a:rPr lang="en-US" sz="2400" b="0" kern="0" dirty="0" smtClean="0">
                <a:solidFill>
                  <a:schemeClr val="tx1"/>
                </a:solidFill>
              </a:rPr>
              <a:t>Support growth of intermittent renewable power sources</a:t>
            </a:r>
          </a:p>
          <a:p>
            <a:pPr marL="471487">
              <a:buClr>
                <a:srgbClr val="F48121"/>
              </a:buClr>
              <a:buSzPct val="80000"/>
              <a:buFont typeface="Wingdings" panose="05000000000000000000" pitchFamily="2" charset="2"/>
              <a:buChar char="q"/>
            </a:pPr>
            <a:r>
              <a:rPr lang="en-US" sz="2400" b="0" kern="0" dirty="0" smtClean="0">
                <a:solidFill>
                  <a:schemeClr val="tx1"/>
                </a:solidFill>
              </a:rPr>
              <a:t>Employment opportunities</a:t>
            </a:r>
          </a:p>
          <a:p>
            <a:pPr marL="471487">
              <a:buClr>
                <a:srgbClr val="F48121"/>
              </a:buClr>
              <a:buSzPct val="80000"/>
              <a:buFont typeface="Wingdings" panose="05000000000000000000" pitchFamily="2" charset="2"/>
              <a:buChar char="q"/>
            </a:pPr>
            <a:r>
              <a:rPr lang="en-US" sz="2400" b="0" kern="0" dirty="0" smtClean="0">
                <a:solidFill>
                  <a:schemeClr val="tx1"/>
                </a:solidFill>
              </a:rPr>
              <a:t>Property tax revenues</a:t>
            </a:r>
            <a:endParaRPr lang="en-US" sz="2400" b="0" kern="0" dirty="0">
              <a:solidFill>
                <a:schemeClr val="tx1"/>
              </a:solidFill>
            </a:endParaRPr>
          </a:p>
        </p:txBody>
      </p:sp>
      <p:pic>
        <p:nvPicPr>
          <p:cNvPr id="11" name="Picture 10"/>
          <p:cNvPicPr>
            <a:picLocks noChangeAspect="1"/>
          </p:cNvPicPr>
          <p:nvPr/>
        </p:nvPicPr>
        <p:blipFill>
          <a:blip r:embed="rId3" cstate="print">
            <a:duotone>
              <a:prstClr val="black"/>
              <a:schemeClr val="accent6">
                <a:tint val="45000"/>
                <a:satMod val="400000"/>
              </a:schemeClr>
            </a:duotone>
          </a:blip>
          <a:stretch>
            <a:fillRect/>
          </a:stretch>
        </p:blipFill>
        <p:spPr>
          <a:xfrm>
            <a:off x="7556206" y="3593194"/>
            <a:ext cx="1133843" cy="1130064"/>
          </a:xfrm>
          <a:prstGeom prst="rect">
            <a:avLst/>
          </a:prstGeom>
        </p:spPr>
      </p:pic>
      <p:pic>
        <p:nvPicPr>
          <p:cNvPr id="8" name="Picture 7"/>
          <p:cNvPicPr>
            <a:picLocks noChangeAspect="1"/>
          </p:cNvPicPr>
          <p:nvPr/>
        </p:nvPicPr>
        <p:blipFill>
          <a:blip r:embed="rId4" cstate="print">
            <a:duotone>
              <a:prstClr val="black"/>
              <a:schemeClr val="accent6">
                <a:tint val="45000"/>
                <a:satMod val="400000"/>
              </a:schemeClr>
            </a:duotone>
          </a:blip>
          <a:stretch>
            <a:fillRect/>
          </a:stretch>
        </p:blipFill>
        <p:spPr>
          <a:xfrm>
            <a:off x="6343126" y="3988735"/>
            <a:ext cx="1149554" cy="1142629"/>
          </a:xfrm>
          <a:prstGeom prst="rect">
            <a:avLst/>
          </a:prstGeom>
        </p:spPr>
      </p:pic>
      <p:pic>
        <p:nvPicPr>
          <p:cNvPr id="7" name="Picture 6"/>
          <p:cNvPicPr>
            <a:picLocks noChangeAspect="1"/>
          </p:cNvPicPr>
          <p:nvPr/>
        </p:nvPicPr>
        <p:blipFill>
          <a:blip r:embed="rId5" cstate="print">
            <a:duotone>
              <a:prstClr val="black"/>
              <a:schemeClr val="accent6">
                <a:tint val="45000"/>
                <a:satMod val="400000"/>
              </a:schemeClr>
            </a:duotone>
          </a:blip>
          <a:stretch>
            <a:fillRect/>
          </a:stretch>
        </p:blipFill>
        <p:spPr>
          <a:xfrm>
            <a:off x="6192526" y="2781270"/>
            <a:ext cx="1119941" cy="1147939"/>
          </a:xfrm>
          <a:prstGeom prst="rect">
            <a:avLst/>
          </a:prstGeom>
        </p:spPr>
      </p:pic>
      <p:pic>
        <p:nvPicPr>
          <p:cNvPr id="10" name="Picture 9"/>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7368900" y="2392779"/>
            <a:ext cx="1146450" cy="1142629"/>
          </a:xfrm>
          <a:prstGeom prst="rect">
            <a:avLst/>
          </a:prstGeom>
        </p:spPr>
      </p:pic>
      <p:sp>
        <p:nvSpPr>
          <p:cNvPr id="12" name="Slide Number Placeholder 2"/>
          <p:cNvSpPr>
            <a:spLocks noGrp="1"/>
          </p:cNvSpPr>
          <p:nvPr>
            <p:ph type="sldNum" sz="quarter" idx="12"/>
          </p:nvPr>
        </p:nvSpPr>
        <p:spPr>
          <a:xfrm>
            <a:off x="453700" y="6402475"/>
            <a:ext cx="2133600" cy="365125"/>
          </a:xfrm>
        </p:spPr>
        <p:txBody>
          <a:bodyPr/>
          <a:lstStyle/>
          <a:p>
            <a:fld id="{3F0D18F0-E2D6-4EEF-A8EB-BD13AE13183C}" type="slidenum">
              <a:rPr lang="en-US" smtClean="0"/>
              <a:pPr/>
              <a:t>9</a:t>
            </a:fld>
            <a:endParaRPr lang="en-US" dirty="0"/>
          </a:p>
        </p:txBody>
      </p:sp>
    </p:spTree>
    <p:extLst>
      <p:ext uri="{BB962C8B-B14F-4D97-AF65-F5344CB8AC3E}">
        <p14:creationId xmlns:p14="http://schemas.microsoft.com/office/powerpoint/2010/main" xmlns="" val="3413705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3758</TotalTime>
  <Words>2313</Words>
  <Application>Microsoft Office PowerPoint</Application>
  <PresentationFormat>On-screen Show (4:3)</PresentationFormat>
  <Paragraphs>371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Atlantic Coast Pipeline</vt:lpstr>
      <vt:lpstr>Virginia and North Carolina  Natural Gas Demand (in billion ft3/day)</vt:lpstr>
      <vt:lpstr>Abundant Supply of Natural Gas</vt:lpstr>
      <vt:lpstr>Atlantic Coast Pipeline</vt:lpstr>
      <vt:lpstr>Project Details</vt:lpstr>
      <vt:lpstr>Cumberland Co.</vt:lpstr>
      <vt:lpstr>Tax Benefits to Cumberland County</vt:lpstr>
      <vt:lpstr>Project Priority: Safety</vt:lpstr>
      <vt:lpstr>Project Benefits</vt:lpstr>
      <vt:lpstr>Economic Analysis* North Carolina</vt:lpstr>
      <vt:lpstr>Economic Analysis</vt:lpstr>
      <vt:lpstr>Regulatory Process and Expected Timeline</vt:lpstr>
      <vt:lpstr>Transco – Northern Virginia</vt:lpstr>
      <vt:lpstr>Transco – Northern Virginia #2</vt:lpstr>
      <vt:lpstr>Right of Way</vt:lpstr>
      <vt:lpstr>Special Considerations: Agriculture</vt:lpstr>
      <vt:lpstr>Special Considerations: Timber</vt:lpstr>
      <vt:lpstr> Environmental  Permits/Authorizations: North Carolina</vt:lpstr>
      <vt:lpstr>Project Contact Vehicles</vt:lpstr>
    </vt:vector>
  </TitlesOfParts>
  <Company>Dominion Resources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sandr74</dc:creator>
  <cp:lastModifiedBy>Corporate Edition</cp:lastModifiedBy>
  <cp:revision>125</cp:revision>
  <cp:lastPrinted>2015-07-20T23:33:47Z</cp:lastPrinted>
  <dcterms:created xsi:type="dcterms:W3CDTF">2015-01-27T22:24:58Z</dcterms:created>
  <dcterms:modified xsi:type="dcterms:W3CDTF">2016-03-16T14:51:46Z</dcterms:modified>
</cp:coreProperties>
</file>