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53F332-CD53-4E24-A5C0-13B4C54A9A9A}">
  <a:tblStyle styleId="{1F53F332-CD53-4E24-A5C0-13B4C54A9A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C77685F-879B-40F1-B853-CF38F081B09F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8" autoAdjust="0"/>
    <p:restoredTop sz="94613"/>
  </p:normalViewPr>
  <p:slideViewPr>
    <p:cSldViewPr snapToGrid="0" snapToObjects="1">
      <p:cViewPr>
        <p:scale>
          <a:sx n="171" d="100"/>
          <a:sy n="171" d="100"/>
        </p:scale>
        <p:origin x="256" y="10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1024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1342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600" dirty="0"/>
              <a:t>In a letter dated Jan 12, 2016, the City </a:t>
            </a:r>
            <a:r>
              <a:rPr lang="en-US" sz="1600" dirty="0" smtClean="0"/>
              <a:t>Council </a:t>
            </a:r>
            <a:r>
              <a:rPr lang="en-US" sz="1600" dirty="0"/>
              <a:t>requested the Chamber assemble a Task Force to review the city’s sign ordinance.  </a:t>
            </a:r>
          </a:p>
          <a:p>
            <a:pPr lvl="0">
              <a:buSzPct val="25000"/>
            </a:pPr>
            <a:endParaRPr lang="en-US" sz="1600" dirty="0"/>
          </a:p>
          <a:p>
            <a:pPr lvl="0">
              <a:buSzPct val="25000"/>
            </a:pPr>
            <a:r>
              <a:rPr lang="en-US" sz="1600" dirty="0" smtClean="0"/>
              <a:t>In </a:t>
            </a:r>
            <a:r>
              <a:rPr lang="en-US" sz="1600" dirty="0"/>
              <a:t>late January, the Chamber Board approved this </a:t>
            </a:r>
            <a:r>
              <a:rPr lang="en-US" sz="1600" dirty="0" smtClean="0"/>
              <a:t>request and the </a:t>
            </a:r>
            <a:r>
              <a:rPr lang="en-US" sz="1600" dirty="0"/>
              <a:t>Sign Task Force was formed and chaired by former City Mayor Bill </a:t>
            </a:r>
            <a:r>
              <a:rPr lang="en-US" sz="1600" dirty="0" smtClean="0"/>
              <a:t>Hurley.</a:t>
            </a:r>
          </a:p>
          <a:p>
            <a:pPr lvl="0">
              <a:buSzPct val="25000"/>
            </a:pPr>
            <a:endParaRPr lang="en-US" sz="1600" dirty="0"/>
          </a:p>
          <a:p>
            <a:pPr lvl="0">
              <a:buSzPct val="25000"/>
            </a:pPr>
            <a:r>
              <a:rPr lang="en-US" sz="1600" dirty="0"/>
              <a:t>The sign Task Force met five times and provides this interim report in response to the city’s request.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>
              <a:solidFill>
                <a:srgbClr val="980000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603315" y="685800"/>
            <a:ext cx="565608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83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Pg. 12 30-5.L.7.b.9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rgbClr val="980000"/>
                </a:solidFill>
              </a:rPr>
              <a:t>Peter Stewart motion; Melanie Keefe seconded to accept proposed option for special use signs. Passed by unanimous vote.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73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Pg.17-18 30-5.L.10.c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7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Pg. 17 30-5.L.10.a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8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Pg. 18 30-5.L.10.5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rgbClr val="980000"/>
                </a:solidFill>
              </a:rPr>
              <a:t>Peter Stewart motion; Cam Stout seconded to accept proposed option. Passed by unanimous vote.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40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21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54144" y="4343400"/>
            <a:ext cx="549582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Fayetteville City ordinances provide guidance on the construction and maintenance of signage and the City’s code provides oversight and enforcement.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The overall code was last updated in 1997.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The members of the sign task force include local business members and the city staff (Scott Shuford).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 smtClean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The sign Task Force met five times and provides this interim report in response to the city’s request.</a:t>
            </a:r>
            <a:endParaRPr sz="16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6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sym typeface="Calibri"/>
              </a:rPr>
              <a:t>The purpose of the existing sign ordinance is listed in section  30-5.L.2a. and are summarized here.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sym typeface="Calibri"/>
              </a:rPr>
              <a:t>The overall proposed updates include.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a. Bottom line; That signs effectively communicate names and locations of commercial and non commercial businesses.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sym typeface="Calibri"/>
              </a:rPr>
              <a:t>b. Improving quality; …Provide clear direction and incentives to improve sign quality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c. Signs form and fit the location where they are installed; allow signs appropriate to the planned character and development of the referenced zoning districts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sym typeface="Calibri"/>
              </a:rPr>
              <a:t>d. Signs reflect state-of-the-art technology and materials to promote creative sign design</a:t>
            </a:r>
            <a:endParaRPr sz="16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23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707010" y="685800"/>
            <a:ext cx="552410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7010" y="4343400"/>
            <a:ext cx="5524108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600" dirty="0" smtClean="0"/>
              <a:t>No incentives </a:t>
            </a:r>
            <a:r>
              <a:rPr lang="en-US" sz="1600" dirty="0"/>
              <a:t>in UDO as there are </a:t>
            </a:r>
            <a:r>
              <a:rPr lang="en-US" sz="1600" dirty="0" smtClean="0"/>
              <a:t>none  pg </a:t>
            </a:r>
            <a:r>
              <a:rPr lang="en-US" sz="1600" dirty="0"/>
              <a:t>13 Table </a:t>
            </a:r>
            <a:r>
              <a:rPr lang="en-US" sz="1600" dirty="0" smtClean="0"/>
              <a:t>30-5.L.8.A</a:t>
            </a:r>
          </a:p>
          <a:p>
            <a:pPr marL="3810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AutoNum type="alphaLcPeriod"/>
            </a:pPr>
            <a:endParaRPr lang="en-US" sz="1600" dirty="0"/>
          </a:p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600" dirty="0" smtClean="0"/>
              <a:t>Attached Signs allowed but not incentivized and projecting signs limited in size.</a:t>
            </a:r>
          </a:p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600" dirty="0"/>
          </a:p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600" dirty="0" smtClean="0"/>
              <a:t>The proposal is to incentivize the most attractive signage.</a:t>
            </a:r>
          </a:p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600" dirty="0" smtClean="0"/>
              <a:t>a. 50% bonus for channel lettering</a:t>
            </a:r>
          </a:p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600" dirty="0" smtClean="0"/>
              <a:t>b. 50% bonus for 3D signs</a:t>
            </a:r>
          </a:p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600" dirty="0" smtClean="0"/>
              <a:t>c. 50% Bonus for attached vs freestanding signs</a:t>
            </a:r>
          </a:p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600" dirty="0"/>
          </a:p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600" dirty="0" smtClean="0"/>
              <a:t>Additionally, to eliminate the size caps for projecting signs.</a:t>
            </a:r>
          </a:p>
          <a:p>
            <a:pPr marL="152400"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739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399" cy="4348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/>
              <a:t>30-5.L.5h Prohibited Signs </a:t>
            </a:r>
            <a:r>
              <a:rPr lang="en-US" sz="1600" dirty="0" smtClean="0"/>
              <a:t>exempt </a:t>
            </a:r>
            <a:r>
              <a:rPr lang="en-US" sz="1600" dirty="0"/>
              <a:t>standards in Section </a:t>
            </a:r>
            <a:r>
              <a:rPr lang="en-US" sz="1600" dirty="0" smtClean="0"/>
              <a:t>14-190.1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Human Signs are currently allowed with no limits.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The Task Force Proposal is to continue to allow human signs.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There were questions regarding safety related to where the sign holder can stand and the size of the sign based on potential wind condition that might make the sign unmanageable. 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The proposal is to: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b. Limit the size of sign carried or worn to ten (10) square feet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 smtClean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c. To specify that the sign holder not stand on public property.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 smtClean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d. Allow only one sign holder per frontage per tenant.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 smtClean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 smtClean="0"/>
              <a:t>e. Restrict the sign materials to banner, core ply or flag materials</a:t>
            </a: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917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1600" dirty="0"/>
              <a:t>Pg. 13 Table </a:t>
            </a:r>
            <a:r>
              <a:rPr lang="en-US" sz="1600" dirty="0" smtClean="0"/>
              <a:t>30-5.L.8a</a:t>
            </a:r>
          </a:p>
          <a:p>
            <a:pPr marR="0" lvl="0" algn="l" rtl="0">
              <a:spcBef>
                <a:spcPts val="0"/>
              </a:spcBef>
              <a:buNone/>
            </a:pPr>
            <a:endParaRPr lang="en-US" sz="1600" dirty="0"/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600" dirty="0" smtClean="0"/>
              <a:t>Ground Signs are currently more limited in height than pole signs.  Currently ground signs are 6-8 feet in commercial districts compared to 15-25 feet in height for pole signs.</a:t>
            </a:r>
          </a:p>
          <a:p>
            <a:pPr marR="0" lvl="0" algn="l" rtl="0">
              <a:spcBef>
                <a:spcPts val="0"/>
              </a:spcBef>
              <a:buNone/>
            </a:pPr>
            <a:endParaRPr lang="en-US" sz="1600" dirty="0"/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600" dirty="0" smtClean="0"/>
              <a:t>The proposal is to incentive the use of ground signs by allowing their height up to 20 feet in most commercial districts.</a:t>
            </a:r>
            <a:endParaRPr lang="en-US" sz="1600"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3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6813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639586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Pg. 13 Table 30-5.L.8</a:t>
            </a:r>
          </a:p>
          <a:p>
            <a:pPr marR="0" lvl="0" algn="l" rtl="0">
              <a:spcBef>
                <a:spcPts val="0"/>
              </a:spcBef>
              <a:buNone/>
            </a:pPr>
            <a:endParaRPr lang="en-US" dirty="0">
              <a:solidFill>
                <a:srgbClr val="980000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Pole Signs are currently limited by definition and pole cover size.</a:t>
            </a:r>
          </a:p>
          <a:p>
            <a:pPr marR="0" lvl="0" algn="l" rtl="0"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committee unanimously concurred that pole covers present a better appearance than round poles.   The proposal is to incentive the use of pole covers.</a:t>
            </a:r>
          </a:p>
          <a:p>
            <a:pPr marR="0" lvl="0" algn="l" rtl="0"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Change the definition of a pole sign to allow the support structure to be up to 50% of the width of the sign.</a:t>
            </a:r>
          </a:p>
          <a:p>
            <a:pPr marR="0" lvl="0" algn="l" rtl="0"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Overall to encourage pole covers:  Wrapped pole covers between 20% - 50% of the size of the sign, allowed 20% increase in the area of the sign.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69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59245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dirty="0"/>
              <a:t>Pg 5. </a:t>
            </a:r>
            <a:r>
              <a:rPr lang="en-US" sz="1600" dirty="0" smtClean="0"/>
              <a:t>30-5.L.4.e    Pg</a:t>
            </a:r>
            <a:r>
              <a:rPr lang="en-US" sz="1600" dirty="0"/>
              <a:t>. 6 </a:t>
            </a:r>
            <a:r>
              <a:rPr lang="en-US" sz="1600" dirty="0" smtClean="0"/>
              <a:t>30-5.L.4.z    Exemption 30-5.L.4.f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600" dirty="0"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76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Pg. 17 30-5.L.9.b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84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705600" y="4705350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425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463774" y="1371598"/>
            <a:ext cx="438864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72775" y="-609598"/>
            <a:ext cx="4388641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425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7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7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425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180033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151333"/>
            <a:ext cx="4040187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1631154"/>
            <a:ext cx="4040187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5026" y="1151333"/>
            <a:ext cx="4041772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645026" y="1631154"/>
            <a:ext cx="4041772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4783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425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8600" y="4629150"/>
            <a:ext cx="167639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2133600" y="4705350"/>
            <a:ext cx="5562600" cy="27709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160404 Restricted Working Document – Interim Report </a:t>
            </a:r>
            <a:r>
              <a:rPr lang="en-US" sz="1600" b="1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219200" y="1123950"/>
            <a:ext cx="7162799" cy="2743199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Chamber Sign Task Force</a:t>
            </a: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Fayetteville City Sign Review</a:t>
            </a: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April 4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2016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772400" y="4705350"/>
            <a:ext cx="1066799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Shape 170"/>
          <p:cNvGraphicFramePr/>
          <p:nvPr>
            <p:extLst>
              <p:ext uri="{D42A27DB-BD31-4B8C-83A1-F6EECF244321}">
                <p14:modId xmlns:p14="http://schemas.microsoft.com/office/powerpoint/2010/main" val="966875225"/>
              </p:ext>
            </p:extLst>
          </p:nvPr>
        </p:nvGraphicFramePr>
        <p:xfrm>
          <a:off x="381000" y="361950"/>
          <a:ext cx="8382000" cy="4053860"/>
        </p:xfrm>
        <a:graphic>
          <a:graphicData uri="http://schemas.openxmlformats.org/drawingml/2006/table">
            <a:tbl>
              <a:tblPr firstRow="1" bandRow="1">
                <a:noFill/>
                <a:tableStyleId>{1F53F332-CD53-4E24-A5C0-13B4C54A9A9A}</a:tableStyleId>
              </a:tblPr>
              <a:tblGrid>
                <a:gridCol w="3962400"/>
                <a:gridCol w="441960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Fayetteville Sign Review:  Special Use Signs   Motion and TF Approved 1603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23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Allows larger signs for theaters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  (1) 25% larger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  (2) Extra freestanding sign if part of a shopping center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Accommodate specific type sign needs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  (1) Theaters (currently allowed)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  (2) Auto Dealerships </a:t>
                      </a:r>
                      <a:r>
                        <a:rPr lang="en-US" sz="1800" b="1" u="none" strike="noStrike" cap="none" dirty="0" smtClean="0">
                          <a:solidFill>
                            <a:srgbClr val="000000"/>
                          </a:solidFill>
                        </a:rPr>
                        <a:t>allow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u="none" strike="noStrike" cap="none" dirty="0" smtClean="0">
                          <a:solidFill>
                            <a:srgbClr val="000000"/>
                          </a:solidFill>
                        </a:rPr>
                        <a:t>one </a:t>
                      </a: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sign per </a:t>
                      </a:r>
                      <a:r>
                        <a:rPr lang="en-US" sz="1800" b="1" u="none" strike="noStrike" cap="none" dirty="0" smtClean="0">
                          <a:solidFill>
                            <a:srgbClr val="000000"/>
                          </a:solidFill>
                        </a:rPr>
                        <a:t>brand</a:t>
                      </a:r>
                      <a:r>
                        <a:rPr lang="en-US" sz="1800" b="1" u="none" strike="noStrike" cap="none" baseline="0" dirty="0" smtClean="0">
                          <a:solidFill>
                            <a:srgbClr val="000000"/>
                          </a:solidFill>
                        </a:rPr>
                        <a:t> unique auto brand name</a:t>
                      </a:r>
                      <a:endParaRPr lang="en-US"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382000" y="4660105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183" y="2571750"/>
            <a:ext cx="2224200" cy="15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7217" y="2571749"/>
            <a:ext cx="2178900" cy="16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Shape 179"/>
          <p:cNvGraphicFramePr/>
          <p:nvPr/>
        </p:nvGraphicFramePr>
        <p:xfrm>
          <a:off x="381000" y="361950"/>
          <a:ext cx="8382000" cy="4173825"/>
        </p:xfrm>
        <a:graphic>
          <a:graphicData uri="http://schemas.openxmlformats.org/drawingml/2006/table">
            <a:tbl>
              <a:tblPr firstRow="1" bandRow="1">
                <a:noFill/>
                <a:tableStyleId>{1F53F332-CD53-4E24-A5C0-13B4C54A9A9A}</a:tableStyleId>
              </a:tblPr>
              <a:tblGrid>
                <a:gridCol w="3962400"/>
                <a:gridCol w="441960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Fayetteville Sign Review: Street Banners     Motion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and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TF Approved 160323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City Council approves, specifying the location, design, display, number and duration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b. The Duration shall be a minimum of 90 days and a maximum of 180 days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Delete duration limits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382000" y="4660105"/>
            <a:ext cx="457200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498348"/>
            <a:ext cx="2006246" cy="125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98" y="2863983"/>
            <a:ext cx="1367073" cy="155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0585" y="1502312"/>
            <a:ext cx="1556294" cy="291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Shape 189"/>
          <p:cNvGraphicFramePr/>
          <p:nvPr/>
        </p:nvGraphicFramePr>
        <p:xfrm>
          <a:off x="172525" y="361947"/>
          <a:ext cx="8750800" cy="4164800"/>
        </p:xfrm>
        <a:graphic>
          <a:graphicData uri="http://schemas.openxmlformats.org/drawingml/2006/table">
            <a:tbl>
              <a:tblPr firstRow="1" bandRow="1">
                <a:noFill/>
                <a:tableStyleId>{1F53F332-CD53-4E24-A5C0-13B4C54A9A9A}</a:tableStyleId>
              </a:tblPr>
              <a:tblGrid>
                <a:gridCol w="4136750"/>
                <a:gridCol w="4614050"/>
              </a:tblGrid>
              <a:tr h="4366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Fayetteville Sign Review: Major Special Events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Unanimous TF Agreement 160323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Approval by the City Manager subject to a plan specifying size, location, lighting, design, display and duration.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No change.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382000" y="4660105"/>
            <a:ext cx="457200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6949" y="2129073"/>
            <a:ext cx="1616347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0223" y="1771883"/>
            <a:ext cx="3871775" cy="256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Shape 198"/>
          <p:cNvGraphicFramePr/>
          <p:nvPr/>
        </p:nvGraphicFramePr>
        <p:xfrm>
          <a:off x="381000" y="361950"/>
          <a:ext cx="8382000" cy="4148425"/>
        </p:xfrm>
        <a:graphic>
          <a:graphicData uri="http://schemas.openxmlformats.org/drawingml/2006/table">
            <a:tbl>
              <a:tblPr firstRow="1" bandRow="1">
                <a:noFill/>
                <a:tableStyleId>{1F53F332-CD53-4E24-A5C0-13B4C54A9A9A}</a:tableStyleId>
              </a:tblPr>
              <a:tblGrid>
                <a:gridCol w="3962400"/>
                <a:gridCol w="441960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0000"/>
                          </a:solidFill>
                        </a:rPr>
                        <a:t>Fayetteville Sign Review: Bus Shelter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&amp;</a:t>
                      </a:r>
                      <a:r>
                        <a:rPr lang="en-US" sz="1800" u="none" strike="noStrike" cap="none" dirty="0">
                          <a:solidFill>
                            <a:srgbClr val="000000"/>
                          </a:solidFill>
                        </a:rPr>
                        <a:t> Bench Signs </a:t>
                      </a:r>
                      <a:r>
                        <a:rPr lang="en-US" sz="1800" u="none" strike="noStrike" cap="none" dirty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Motion and TF Approved 160323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Advertisements are permitted on bus shelters and benches with approval by the City Manager or designee via a special use permit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Delete requirement for a special use permit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382000" y="4660105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480" y="1504383"/>
            <a:ext cx="1815300" cy="28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Shape 206"/>
          <p:cNvGraphicFramePr/>
          <p:nvPr>
            <p:extLst>
              <p:ext uri="{D42A27DB-BD31-4B8C-83A1-F6EECF244321}">
                <p14:modId xmlns:p14="http://schemas.microsoft.com/office/powerpoint/2010/main" val="504585020"/>
              </p:ext>
            </p:extLst>
          </p:nvPr>
        </p:nvGraphicFramePr>
        <p:xfrm>
          <a:off x="381000" y="361950"/>
          <a:ext cx="8382000" cy="4267220"/>
        </p:xfrm>
        <a:graphic>
          <a:graphicData uri="http://schemas.openxmlformats.org/drawingml/2006/table">
            <a:tbl>
              <a:tblPr firstRow="1" bandRow="1">
                <a:noFill/>
                <a:tableStyleId>{1F53F332-CD53-4E24-A5C0-13B4C54A9A9A}</a:tableStyleId>
              </a:tblPr>
              <a:tblGrid>
                <a:gridCol w="4470275"/>
                <a:gridCol w="3911725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Fayetteville Sign Review:  Summary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1 - Recommendations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2 – Next Meeting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sng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April 4, 5:00pm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City Council Work Session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Interim Report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April 6, 4:00-5:00pm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Review from last meeting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b. Summary and Approve Presentation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7907321" y="4660105"/>
            <a:ext cx="931877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8" name="Shape 208"/>
          <p:cNvGraphicFramePr/>
          <p:nvPr>
            <p:extLst>
              <p:ext uri="{D42A27DB-BD31-4B8C-83A1-F6EECF244321}">
                <p14:modId xmlns:p14="http://schemas.microsoft.com/office/powerpoint/2010/main" val="1935242986"/>
              </p:ext>
            </p:extLst>
          </p:nvPr>
        </p:nvGraphicFramePr>
        <p:xfrm>
          <a:off x="417212" y="1050204"/>
          <a:ext cx="4397850" cy="3410350"/>
        </p:xfrm>
        <a:graphic>
          <a:graphicData uri="http://schemas.openxmlformats.org/drawingml/2006/table">
            <a:tbl>
              <a:tblPr firstRow="1" bandRow="1">
                <a:noFill/>
                <a:tableStyleId>{1F53F332-CD53-4E24-A5C0-13B4C54A9A9A}</a:tableStyleId>
              </a:tblPr>
              <a:tblGrid>
                <a:gridCol w="2009975"/>
                <a:gridCol w="2387875"/>
              </a:tblGrid>
              <a:tr h="341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a. Sign Principles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b. Attached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c. Human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d. Ground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e. Pole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f.  Vehicle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g.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Historic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h.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Special</a:t>
                      </a: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i.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Street Banners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j. Street Banners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k. </a:t>
                      </a: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Festivals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</a:rPr>
                        <a:t>l.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Bus and Bench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Shape 88"/>
          <p:cNvGraphicFramePr/>
          <p:nvPr>
            <p:extLst>
              <p:ext uri="{D42A27DB-BD31-4B8C-83A1-F6EECF244321}">
                <p14:modId xmlns:p14="http://schemas.microsoft.com/office/powerpoint/2010/main" val="1447465141"/>
              </p:ext>
            </p:extLst>
          </p:nvPr>
        </p:nvGraphicFramePr>
        <p:xfrm>
          <a:off x="316175" y="222050"/>
          <a:ext cx="8594300" cy="4312950"/>
        </p:xfrm>
        <a:graphic>
          <a:graphicData uri="http://schemas.openxmlformats.org/drawingml/2006/table">
            <a:tbl>
              <a:tblPr firstRow="1" bandRow="1">
                <a:noFill/>
                <a:tableStyleId>{1F53F332-CD53-4E24-A5C0-13B4C54A9A9A}</a:tableStyleId>
              </a:tblPr>
              <a:tblGrid>
                <a:gridCol w="4233550"/>
                <a:gridCol w="4360750"/>
              </a:tblGrid>
              <a:tr h="370850"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Fayetteville Sign Review:  Overview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1 - Overview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a. Fayetteville City ordinances provide guidance in the construction and maintenance of signage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b. Fayetteville City Code provides oversight and enforcement of sign codes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sng" dirty="0">
                          <a:solidFill>
                            <a:srgbClr val="000000"/>
                          </a:solidFill>
                        </a:rPr>
                        <a:t>3 - Sign Task Force (TF)</a:t>
                      </a:r>
                    </a:p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Bill Hurley-Chair  Don Adams     Henry Tyson</a:t>
                      </a:r>
                    </a:p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Richard Player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b="1" dirty="0" smtClean="0"/>
                        <a:t>Melanie </a:t>
                      </a:r>
                      <a:r>
                        <a:rPr lang="en-US" sz="1800" b="1" dirty="0"/>
                        <a:t>Keefe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en-US" sz="1800" b="1" dirty="0" smtClean="0"/>
                        <a:t>Brian </a:t>
                      </a:r>
                      <a:r>
                        <a:rPr lang="en-US" sz="1800" b="1" dirty="0"/>
                        <a:t>Kent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George Breece </a:t>
                      </a:r>
                      <a:r>
                        <a:rPr lang="en-US" sz="1800" b="1" dirty="0" smtClean="0"/>
                        <a:t>  Bruce </a:t>
                      </a:r>
                      <a:r>
                        <a:rPr lang="en-US" sz="1800" b="1" dirty="0" smtClean="0"/>
                        <a:t>Sykes      </a:t>
                      </a:r>
                      <a:r>
                        <a:rPr lang="en-US" sz="1800" b="1" dirty="0" smtClean="0"/>
                        <a:t>Cam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smtClean="0"/>
                        <a:t>Stout</a:t>
                      </a:r>
                      <a:endParaRPr lang="en-US" sz="1800" b="1" dirty="0"/>
                    </a:p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Scott </a:t>
                      </a:r>
                      <a:r>
                        <a:rPr lang="en-US" sz="1800" b="1" dirty="0" err="1"/>
                        <a:t>Shuford</a:t>
                      </a:r>
                      <a:r>
                        <a:rPr lang="en-US" sz="1800" b="1" dirty="0"/>
                        <a:t>   </a:t>
                      </a:r>
                      <a:r>
                        <a:rPr lang="en-US" sz="1800" b="1" dirty="0" smtClean="0"/>
                        <a:t>  Peter </a:t>
                      </a:r>
                      <a:r>
                        <a:rPr lang="en-US" sz="1800" b="1" dirty="0"/>
                        <a:t>Stewart    </a:t>
                      </a:r>
                      <a:endParaRPr lang="en-US" sz="1800" b="1" dirty="0" smtClean="0"/>
                    </a:p>
                    <a:p>
                      <a:pPr marL="0" marR="0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Rod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Anderson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en-US" sz="1800" b="1" dirty="0" smtClean="0"/>
                        <a:t>Jimmy </a:t>
                      </a:r>
                      <a:r>
                        <a:rPr lang="en-US" sz="1800" b="1" dirty="0"/>
                        <a:t>Townsend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           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2 – Key Facts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Sign Code last updated: 1997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b. Business community seeks an update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c. Mayor and City Council requested the Chamber convene a Task Force to review and provide signage recommendations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dirty="0"/>
                        <a:t>4 - Milestones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dirty="0"/>
                        <a:t>Jan 12: City Council Task Force Request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dirty="0"/>
                        <a:t>Jan 28: Chamber Task Force (TF) Approval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dirty="0"/>
                        <a:t>Feb 10: TF Meeting #1 (Review)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dirty="0"/>
                        <a:t>Feb 17: TF Meeting #2 (Sign Discussion)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dirty="0"/>
                        <a:t>Mar 2: TF Meeting #3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700" b="1" dirty="0"/>
                        <a:t>Mar 9: TF Meeting #4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</a:rPr>
                        <a:t>Mar 23: TF Meeting #5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187653" y="4660105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Shape 95"/>
          <p:cNvGraphicFramePr/>
          <p:nvPr/>
        </p:nvGraphicFramePr>
        <p:xfrm>
          <a:off x="381000" y="361950"/>
          <a:ext cx="8382000" cy="4053860"/>
        </p:xfrm>
        <a:graphic>
          <a:graphicData uri="http://schemas.openxmlformats.org/drawingml/2006/table">
            <a:tbl>
              <a:tblPr>
                <a:noFill/>
                <a:tableStyleId>{7C77685F-879B-40F1-B853-CF38F081B09F}</a:tableStyleId>
              </a:tblPr>
              <a:tblGrid>
                <a:gridCol w="4191000"/>
                <a:gridCol w="419100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Fayetteville Sign Review: Sign Principles     </a:t>
                      </a:r>
                      <a:r>
                        <a:rPr lang="en-US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Motion and TF Approved 160309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Existing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Reduce excess and distracting signage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Preserve and increase property values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 Allow effective signage while preventing signs from dominating the visual appearance of the area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Create a more productive, enterprising and professional business atmosphere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Signs effectively communicate names and locations of commercial and noncommercial businesses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Standards provide clear direction and incentives to improve sign quality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 Signs form and fit the location where they are installed; allow signs appropriate to the planned character and development of the referenced zoning districts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Signs reflect state-of-the-art technology and materials to promote creative sign design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382000" y="4705350"/>
            <a:ext cx="457200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Shape 102"/>
          <p:cNvGraphicFramePr/>
          <p:nvPr/>
        </p:nvGraphicFramePr>
        <p:xfrm>
          <a:off x="381000" y="361950"/>
          <a:ext cx="8382000" cy="4053860"/>
        </p:xfrm>
        <a:graphic>
          <a:graphicData uri="http://schemas.openxmlformats.org/drawingml/2006/table">
            <a:tbl>
              <a:tblPr>
                <a:noFill/>
                <a:tableStyleId>{7C77685F-879B-40F1-B853-CF38F081B09F}</a:tableStyleId>
              </a:tblPr>
              <a:tblGrid>
                <a:gridCol w="3962400"/>
                <a:gridCol w="441960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Fayetteville Sign Review:  Attached Signs    </a:t>
                      </a:r>
                      <a:r>
                        <a:rPr lang="en-US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Motion and TF Approved 160309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Attached signs not incentivized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Projecting signs limited in size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50% Bonus for Channel Lettering (1)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50% Bonus for 3D signs (2)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 50% Bonus Attached vs freestanding (3)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(a-c applicable per tenant)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Eliminate size caps for projecting signs (4)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038350"/>
            <a:ext cx="1600198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2438400" y="2190750"/>
            <a:ext cx="1524000" cy="1966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" y="3181350"/>
            <a:ext cx="161471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l="4" r="43471" b="6563"/>
          <a:stretch/>
        </p:blipFill>
        <p:spPr>
          <a:xfrm>
            <a:off x="4724400" y="2510150"/>
            <a:ext cx="1447800" cy="9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4724400" y="2571750"/>
            <a:ext cx="304799" cy="304799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800" y="2495550"/>
            <a:ext cx="1337099" cy="100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6400800" y="2495550"/>
            <a:ext cx="304799" cy="304799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7">
            <a:alphaModFix/>
          </a:blip>
          <a:srcRect b="17553"/>
          <a:stretch/>
        </p:blipFill>
        <p:spPr>
          <a:xfrm>
            <a:off x="4724400" y="3429196"/>
            <a:ext cx="1447800" cy="8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4724400" y="3562350"/>
            <a:ext cx="304799" cy="304799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24800" y="2545124"/>
            <a:ext cx="657600" cy="18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7924800" y="2571750"/>
            <a:ext cx="304799" cy="304799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382000" y="4660105"/>
            <a:ext cx="457200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Shape 119"/>
          <p:cNvGraphicFramePr/>
          <p:nvPr>
            <p:extLst>
              <p:ext uri="{D42A27DB-BD31-4B8C-83A1-F6EECF244321}">
                <p14:modId xmlns:p14="http://schemas.microsoft.com/office/powerpoint/2010/main" val="848293598"/>
              </p:ext>
            </p:extLst>
          </p:nvPr>
        </p:nvGraphicFramePr>
        <p:xfrm>
          <a:off x="381000" y="361950"/>
          <a:ext cx="8382000" cy="4053860"/>
        </p:xfrm>
        <a:graphic>
          <a:graphicData uri="http://schemas.openxmlformats.org/drawingml/2006/table">
            <a:tbl>
              <a:tblPr>
                <a:noFill/>
                <a:tableStyleId>{7C77685F-879B-40F1-B853-CF38F081B09F}</a:tableStyleId>
              </a:tblPr>
              <a:tblGrid>
                <a:gridCol w="4191000"/>
                <a:gridCol w="419100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Fayetteville Sign Review:  Human Signs          </a:t>
                      </a:r>
                      <a:r>
                        <a:rPr lang="en-US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Motion and TF Approved 160309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Human Signs are allowed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No sign limits on signs carried or attached to people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Continue to allow human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Limit size of sign carried or worn to </a:t>
                      </a:r>
                      <a:r>
                        <a:rPr lang="en-US" sz="1800" b="1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</a:t>
                      </a:r>
                      <a:r>
                        <a:rPr lang="en-US" sz="1800" b="1" u="none" strike="noStrike" cap="none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10) square feet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 Cannot stand o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public property.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One display per frontage per tenant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432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Restrict sign fabrication to banner, core ply materials or flag material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190750"/>
            <a:ext cx="1904999" cy="21745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646877" y="4705350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8250" y="3128550"/>
            <a:ext cx="879599" cy="117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6875" y="3151899"/>
            <a:ext cx="1640100" cy="1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Shape 128"/>
          <p:cNvGraphicFramePr/>
          <p:nvPr/>
        </p:nvGraphicFramePr>
        <p:xfrm>
          <a:off x="381000" y="361950"/>
          <a:ext cx="8382000" cy="4203575"/>
        </p:xfrm>
        <a:graphic>
          <a:graphicData uri="http://schemas.openxmlformats.org/drawingml/2006/table">
            <a:tbl>
              <a:tblPr>
                <a:noFill/>
                <a:tableStyleId>{7C77685F-879B-40F1-B853-CF38F081B09F}</a:tableStyleId>
              </a:tblPr>
              <a:tblGrid>
                <a:gridCol w="4191000"/>
                <a:gridCol w="4191000"/>
              </a:tblGrid>
              <a:tr h="3836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Fayetteville Sign Review:  Ground Signs       </a:t>
                      </a:r>
                      <a:r>
                        <a:rPr lang="en-US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Motion and TF Approved  160309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Ground signs are more limited in height compared to pole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foot maximum in most commercial districts compared to 25 feet for pole signs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height for ground signs to promote their use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</a:t>
                      </a: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feet 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maximum in most commercial districts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001000" y="4705350"/>
            <a:ext cx="762000" cy="304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847974"/>
            <a:ext cx="1701973" cy="12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t="6621" b="18784"/>
          <a:stretch/>
        </p:blipFill>
        <p:spPr>
          <a:xfrm>
            <a:off x="2510000" y="2821899"/>
            <a:ext cx="1507623" cy="149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8021" y="2407091"/>
            <a:ext cx="1223851" cy="195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259" y="2407091"/>
            <a:ext cx="1009459" cy="195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51282" y="2407091"/>
            <a:ext cx="1469195" cy="195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Shape 140"/>
          <p:cNvGraphicFramePr/>
          <p:nvPr/>
        </p:nvGraphicFramePr>
        <p:xfrm>
          <a:off x="381000" y="361950"/>
          <a:ext cx="8382000" cy="4236740"/>
        </p:xfrm>
        <a:graphic>
          <a:graphicData uri="http://schemas.openxmlformats.org/drawingml/2006/table">
            <a:tbl>
              <a:tblPr>
                <a:noFill/>
                <a:tableStyleId>{7C77685F-879B-40F1-B853-CF38F081B09F}</a:tableStyleId>
              </a:tblPr>
              <a:tblGrid>
                <a:gridCol w="4191000"/>
                <a:gridCol w="419100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Fayetteville Sign Review:  Pole Signs           Motion 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TF Approved 160323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definition of a pole sign limits the maximum width of the support structure to 20% of the width of the sign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This limits the use of pole covers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the definition of a pole sign to allow the support structure to be up to 50% of the sign width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</a:t>
                      </a: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Encourage 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pole covers: wrapped pole covers between 20% - 50% of the siz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of the sign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allowed 20% increase in area of the sign.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077200" y="4660105"/>
            <a:ext cx="762000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l="24453" t="-8600" r="22862" b="5567"/>
          <a:stretch/>
        </p:blipFill>
        <p:spPr>
          <a:xfrm>
            <a:off x="381000" y="2561808"/>
            <a:ext cx="1295400" cy="191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5096" y="2631789"/>
            <a:ext cx="990597" cy="184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7225" y="3141625"/>
            <a:ext cx="863100" cy="133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1450" y="3141636"/>
            <a:ext cx="1295400" cy="13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3515" y="2676500"/>
            <a:ext cx="1343470" cy="18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Shape 152"/>
          <p:cNvGraphicFramePr/>
          <p:nvPr>
            <p:extLst>
              <p:ext uri="{D42A27DB-BD31-4B8C-83A1-F6EECF244321}">
                <p14:modId xmlns:p14="http://schemas.microsoft.com/office/powerpoint/2010/main" val="2045536137"/>
              </p:ext>
            </p:extLst>
          </p:nvPr>
        </p:nvGraphicFramePr>
        <p:xfrm>
          <a:off x="381000" y="361950"/>
          <a:ext cx="8382000" cy="4328180"/>
        </p:xfrm>
        <a:graphic>
          <a:graphicData uri="http://schemas.openxmlformats.org/drawingml/2006/table">
            <a:tbl>
              <a:tblPr firstRow="1" bandRow="1">
                <a:noFill/>
                <a:tableStyleId>{1F53F332-CD53-4E24-A5C0-13B4C54A9A9A}</a:tableStyleId>
              </a:tblPr>
              <a:tblGrid>
                <a:gridCol w="3962400"/>
                <a:gridCol w="4419600"/>
              </a:tblGrid>
              <a:tr h="3126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Fayetteville Sign Review:  Vehicle Signs    Motion and TF Approved 160309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Vehicles and trailers with signs exceeding 8 </a:t>
                      </a:r>
                      <a:r>
                        <a:rPr lang="en-US" sz="1800" b="1" u="none" strike="noStrike" cap="none" dirty="0" smtClean="0">
                          <a:solidFill>
                            <a:srgbClr val="000000"/>
                          </a:solidFill>
                        </a:rPr>
                        <a:t>sq. </a:t>
                      </a: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feet on any side can’t park within 50 </a:t>
                      </a:r>
                      <a:r>
                        <a:rPr lang="en-US" sz="1800" b="1" u="none" strike="noStrike" cap="none" dirty="0" smtClean="0">
                          <a:solidFill>
                            <a:srgbClr val="000000"/>
                          </a:solidFill>
                        </a:rPr>
                        <a:t>ft. </a:t>
                      </a: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of public rights of way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b. This does not apply when vehicle is being used in normal business activities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c. Exceptions: (1) Lot size or typography require parking closer than 50 ft of right of way (2) </a:t>
                      </a:r>
                      <a:r>
                        <a:rPr lang="en-US" sz="1800" b="1" u="none" strike="noStrike" cap="none" dirty="0"/>
                        <a:t>When business inventory (such as rental trucks) must be stored within 50ft zone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2 – Proposed Options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Allow cars, vans and light utility trucks to park in any legal parking space on the premises being advertised if it is used in the conduct of business and is a licensed vehicle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b. </a:t>
                      </a:r>
                      <a:r>
                        <a:rPr lang="en-US" sz="1800" b="1" u="none" strike="noStrike" cap="none" dirty="0" smtClean="0">
                          <a:solidFill>
                            <a:srgbClr val="000000"/>
                          </a:solidFill>
                        </a:rPr>
                        <a:t>Vehicles larger than cars, vans and light utility trucks </a:t>
                      </a: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park 50ft of right of way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382000" y="4660105"/>
            <a:ext cx="457200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1235" y="2972775"/>
            <a:ext cx="2014306" cy="149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l="20845" t="15151" r="5343" b="23164"/>
          <a:stretch/>
        </p:blipFill>
        <p:spPr>
          <a:xfrm>
            <a:off x="6289882" y="2956433"/>
            <a:ext cx="2453661" cy="1503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361236" y="4130830"/>
            <a:ext cx="1928646" cy="209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50 Ft of Right of Way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12456" y="4135258"/>
            <a:ext cx="1928646" cy="2096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Any Legal Space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Shape 161"/>
          <p:cNvGraphicFramePr/>
          <p:nvPr/>
        </p:nvGraphicFramePr>
        <p:xfrm>
          <a:off x="381000" y="361950"/>
          <a:ext cx="8382000" cy="4053860"/>
        </p:xfrm>
        <a:graphic>
          <a:graphicData uri="http://schemas.openxmlformats.org/drawingml/2006/table">
            <a:tbl>
              <a:tblPr firstRow="1" bandRow="1">
                <a:noFill/>
                <a:tableStyleId>{1F53F332-CD53-4E24-A5C0-13B4C54A9A9A}</a:tableStyleId>
              </a:tblPr>
              <a:tblGrid>
                <a:gridCol w="3962400"/>
                <a:gridCol w="4419600"/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Fayetteville Sign Review:  Historic Signs   Motion and TF Approved 160309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1 - Current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Must be replaced with conforming signs if damaged or removed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sng" strike="noStrike" cap="none" dirty="0">
                          <a:solidFill>
                            <a:srgbClr val="000000"/>
                          </a:solidFill>
                        </a:rPr>
                        <a:t>2 - Proposed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a. Specifically identify these signs and allow them to remain and be replaced if damaged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382000" y="4660105"/>
            <a:ext cx="457200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315" y="2403433"/>
            <a:ext cx="2536638" cy="190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2017" y="2388880"/>
            <a:ext cx="3259981" cy="181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1859</Words>
  <Application>Microsoft Macintosh PowerPoint</Application>
  <PresentationFormat>On-screen Show (16:9)</PresentationFormat>
  <Paragraphs>275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14</cp:revision>
  <dcterms:modified xsi:type="dcterms:W3CDTF">2016-04-04T09:54:47Z</dcterms:modified>
</cp:coreProperties>
</file>