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19"/>
  </p:notesMasterIdLst>
  <p:handoutMasterIdLst>
    <p:handoutMasterId r:id="rId20"/>
  </p:handoutMasterIdLst>
  <p:sldIdLst>
    <p:sldId id="270" r:id="rId5"/>
    <p:sldId id="288" r:id="rId6"/>
    <p:sldId id="297" r:id="rId7"/>
    <p:sldId id="298" r:id="rId8"/>
    <p:sldId id="296" r:id="rId9"/>
    <p:sldId id="300" r:id="rId10"/>
    <p:sldId id="302" r:id="rId11"/>
    <p:sldId id="293" r:id="rId12"/>
    <p:sldId id="294" r:id="rId13"/>
    <p:sldId id="280" r:id="rId14"/>
    <p:sldId id="295" r:id="rId15"/>
    <p:sldId id="313" r:id="rId16"/>
    <p:sldId id="284" r:id="rId17"/>
    <p:sldId id="311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428D"/>
    <a:srgbClr val="313F87"/>
    <a:srgbClr val="44408C"/>
    <a:srgbClr val="364696"/>
    <a:srgbClr val="344B8C"/>
    <a:srgbClr val="FFFF66"/>
    <a:srgbClr val="344390"/>
    <a:srgbClr val="41458B"/>
    <a:srgbClr val="3F3B91"/>
    <a:srgbClr val="3B2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0F978E-8AE2-4E43-8AA7-0B967E72391C}" v="2" dt="2022-08-01T18:00:11.4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353" autoAdjust="0"/>
    <p:restoredTop sz="94673" autoAdjust="0"/>
  </p:normalViewPr>
  <p:slideViewPr>
    <p:cSldViewPr>
      <p:cViewPr varScale="1">
        <p:scale>
          <a:sx n="123" d="100"/>
          <a:sy n="123" d="100"/>
        </p:scale>
        <p:origin x="8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34" y="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>
              <a:defRPr sz="1200"/>
            </a:lvl1pPr>
          </a:lstStyle>
          <a:p>
            <a:fld id="{1B25A25D-EFDE-4E35-A265-9E5E9B7456FB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>
              <a:defRPr sz="1200"/>
            </a:lvl1pPr>
          </a:lstStyle>
          <a:p>
            <a:fld id="{084C0C5E-88F1-4717-9D1D-B62A086C28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944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>
              <a:defRPr sz="1200"/>
            </a:lvl1pPr>
          </a:lstStyle>
          <a:p>
            <a:fld id="{9B46685B-303F-4F2E-9773-7D08C663CEB6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1" rIns="93162" bIns="4658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2" tIns="46581" rIns="93162" bIns="46581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>
              <a:defRPr sz="1200"/>
            </a:lvl1pPr>
          </a:lstStyle>
          <a:p>
            <a:fld id="{FD48D3E8-551B-494E-9C8D-62F5B611F3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5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D3E8-551B-494E-9C8D-62F5B611F3D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D3E8-551B-494E-9C8D-62F5B611F3D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11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D3E8-551B-494E-9C8D-62F5B611F3D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666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D3E8-551B-494E-9C8D-62F5B611F3D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27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D3E8-551B-494E-9C8D-62F5B611F3D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521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48D3E8-551B-494E-9C8D-62F5B611F3D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67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D3E8-551B-494E-9C8D-62F5B611F3D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30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0" y="4945912"/>
            <a:ext cx="9144000" cy="1912088"/>
            <a:chOff x="0" y="4832896"/>
            <a:chExt cx="9144000" cy="2032192"/>
          </a:xfrm>
          <a:solidFill>
            <a:srgbClr val="344B8C"/>
          </a:solidFill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</p:grpSp>
      <p:pic>
        <p:nvPicPr>
          <p:cNvPr id="15" name="Picture 2" descr="\\Pwc_backup\ccr\PWC logos\PWC_FHU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28600"/>
            <a:ext cx="2971800" cy="1783080"/>
          </a:xfrm>
          <a:prstGeom prst="rect">
            <a:avLst/>
          </a:prstGeom>
          <a:noFill/>
        </p:spPr>
      </p:pic>
      <p:cxnSp>
        <p:nvCxnSpPr>
          <p:cNvPr id="17" name="Straight Connector 16"/>
          <p:cNvCxnSpPr/>
          <p:nvPr userDrawn="1"/>
        </p:nvCxnSpPr>
        <p:spPr>
          <a:xfrm>
            <a:off x="0" y="5000898"/>
            <a:ext cx="9147765" cy="790302"/>
          </a:xfrm>
          <a:prstGeom prst="line">
            <a:avLst/>
          </a:prstGeom>
          <a:ln w="60325">
            <a:solidFill>
              <a:srgbClr val="FFFF66"/>
            </a:solidFill>
          </a:ln>
          <a:effectLst>
            <a:outerShdw blurRad="50800" dist="38100" dir="5400000" algn="t" rotWithShape="0">
              <a:srgbClr val="FFFF66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57200" y="2438400"/>
            <a:ext cx="8229600" cy="838200"/>
          </a:xfrm>
          <a:prstGeom prst="rect">
            <a:avLst/>
          </a:prstGeom>
        </p:spPr>
        <p:txBody>
          <a:bodyPr/>
          <a:lstStyle>
            <a:lvl1pPr algn="ctr">
              <a:defRPr sz="4400" cap="small" baseline="0">
                <a:solidFill>
                  <a:srgbClr val="344B8C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Title of Presentation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9600"/>
          </a:xfrm>
          <a:prstGeom prst="rect">
            <a:avLst/>
          </a:prstGeom>
        </p:spPr>
        <p:txBody>
          <a:bodyPr/>
          <a:lstStyle>
            <a:lvl1pPr>
              <a:buClr>
                <a:srgbClr val="344B8C"/>
              </a:buClr>
              <a:defRPr sz="3200" b="1">
                <a:latin typeface="Arial" pitchFamily="34" charset="0"/>
                <a:cs typeface="Arial" pitchFamily="34" charset="0"/>
              </a:defRPr>
            </a:lvl1pPr>
            <a:lvl2pPr>
              <a:buFont typeface="Arial" pitchFamily="34" charset="0"/>
              <a:buChar char="•"/>
              <a:defRPr sz="2800">
                <a:latin typeface="Arial" pitchFamily="34" charset="0"/>
                <a:cs typeface="Arial" pitchFamily="34" charset="0"/>
              </a:defRPr>
            </a:lvl2pPr>
            <a:lvl3pPr>
              <a:buClr>
                <a:srgbClr val="344B8C"/>
              </a:buCl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1"/>
              </a:buClr>
              <a:buSzPct val="100000"/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4pPr>
            <a:lvl5pPr>
              <a:buClr>
                <a:srgbClr val="344B8C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2590800" y="533400"/>
            <a:ext cx="62484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300" normalizeH="0" baseline="0" noProof="0" dirty="0">
              <a:ln>
                <a:noFill/>
              </a:ln>
              <a:solidFill>
                <a:srgbClr val="344B8C"/>
              </a:solidFill>
              <a:effectLst>
                <a:outerShdw blurRad="12700" dist="38100" dir="5400000" sx="101000" sy="101000" algn="tl" rotWithShape="0">
                  <a:srgbClr val="FFFF66">
                    <a:alpha val="41961"/>
                  </a:srgbClr>
                </a:outerShdw>
              </a:effectLst>
              <a:uLnTx/>
              <a:uFillTx/>
              <a:latin typeface="Rockwell" pitchFamily="18" charset="0"/>
              <a:ea typeface="+mj-ea"/>
              <a:cs typeface="Aharoni" pitchFamily="2" charset="-79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209800" y="533400"/>
            <a:ext cx="6629400" cy="609600"/>
          </a:xfrm>
          <a:prstGeom prst="rect">
            <a:avLst/>
          </a:prstGeom>
        </p:spPr>
        <p:txBody>
          <a:bodyPr/>
          <a:lstStyle>
            <a:lvl1pPr>
              <a:buNone/>
              <a:defRPr sz="4400" b="1" baseline="0">
                <a:solidFill>
                  <a:srgbClr val="344B8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Basic Text Slide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334000" y="1447800"/>
            <a:ext cx="3429000" cy="426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2209800" y="457200"/>
            <a:ext cx="6629400" cy="609600"/>
          </a:xfrm>
          <a:prstGeom prst="rect">
            <a:avLst/>
          </a:prstGeom>
        </p:spPr>
        <p:txBody>
          <a:bodyPr/>
          <a:lstStyle>
            <a:lvl1pPr>
              <a:buNone/>
              <a:defRPr sz="4400" b="1" baseline="0">
                <a:solidFill>
                  <a:srgbClr val="344B8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Text and Picture Slide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4419600" cy="4343399"/>
          </a:xfrm>
          <a:prstGeom prst="rect">
            <a:avLst/>
          </a:prstGeom>
        </p:spPr>
        <p:txBody>
          <a:bodyPr/>
          <a:lstStyle>
            <a:lvl1pPr>
              <a:buClr>
                <a:srgbClr val="344B8C"/>
              </a:buClr>
              <a:defRPr sz="3200" b="1"/>
            </a:lvl1pPr>
            <a:lvl2pPr>
              <a:buFont typeface="Arial" pitchFamily="34" charset="0"/>
              <a:buChar char="•"/>
              <a:defRPr sz="2800"/>
            </a:lvl2pPr>
            <a:lvl3pPr>
              <a:buClr>
                <a:srgbClr val="344B8C"/>
              </a:buClr>
              <a:buFont typeface="Arial" pitchFamily="34" charset="0"/>
              <a:buChar char="•"/>
              <a:defRPr/>
            </a:lvl3pPr>
            <a:lvl4pPr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lvl4pPr>
            <a:lvl5pPr>
              <a:buClr>
                <a:srgbClr val="344B8C"/>
              </a:buClr>
              <a:buFont typeface="Wingdings" pitchFamily="2" charset="2"/>
              <a:buChar char="§"/>
              <a:defRPr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solidFill>
            <a:srgbClr val="344B8C"/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B97365-EBCA-4027-87D5-99FC1D4DF0BB}" type="datetimeFigureOut">
              <a:rPr lang="en-US" smtClean="0"/>
              <a:pPr/>
              <a:t>8/2/2022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pic>
        <p:nvPicPr>
          <p:cNvPr id="11" name="Picture 2" descr="\\Pwc_backup\ccr\PWC logos\PWC_FHU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91440"/>
            <a:ext cx="2133600" cy="1280160"/>
          </a:xfrm>
          <a:prstGeom prst="rect">
            <a:avLst/>
          </a:prstGeom>
          <a:noFill/>
        </p:spPr>
      </p:pic>
      <p:cxnSp>
        <p:nvCxnSpPr>
          <p:cNvPr id="16" name="Straight Connector 15"/>
          <p:cNvCxnSpPr/>
          <p:nvPr userDrawn="1"/>
        </p:nvCxnSpPr>
        <p:spPr>
          <a:xfrm>
            <a:off x="1752600" y="624840"/>
            <a:ext cx="7162800" cy="0"/>
          </a:xfrm>
          <a:prstGeom prst="line">
            <a:avLst/>
          </a:prstGeom>
          <a:ln w="43180">
            <a:solidFill>
              <a:srgbClr val="344B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0" y="5791200"/>
            <a:ext cx="3383280" cy="1097280"/>
          </a:xfrm>
          <a:prstGeom prst="line">
            <a:avLst/>
          </a:prstGeom>
          <a:ln w="60325">
            <a:solidFill>
              <a:srgbClr val="FFFF66"/>
            </a:solidFill>
          </a:ln>
          <a:effectLst>
            <a:outerShdw blurRad="50800" dist="38100" dir="5400000" algn="t" rotWithShape="0">
              <a:srgbClr val="FFFF66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ame 14"/>
          <p:cNvSpPr/>
          <p:nvPr userDrawn="1"/>
        </p:nvSpPr>
        <p:spPr>
          <a:xfrm>
            <a:off x="-76200" y="0"/>
            <a:ext cx="9220200" cy="6934200"/>
          </a:xfrm>
          <a:prstGeom prst="frame">
            <a:avLst>
              <a:gd name="adj1" fmla="val 1143"/>
            </a:avLst>
          </a:prstGeom>
          <a:solidFill>
            <a:srgbClr val="002060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51" r:id="rId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2286000"/>
          </a:xfrm>
        </p:spPr>
        <p:txBody>
          <a:bodyPr/>
          <a:lstStyle/>
          <a:p>
            <a:r>
              <a:rPr lang="en-US" sz="3600" dirty="0"/>
              <a:t>New PWC Electric Rates/Riders</a:t>
            </a:r>
            <a:br>
              <a:rPr lang="en-US" sz="3600" dirty="0"/>
            </a:br>
            <a:r>
              <a:rPr lang="en-US" sz="3600" dirty="0"/>
              <a:t>PWC Updates </a:t>
            </a:r>
            <a:br>
              <a:rPr lang="en-US" sz="3600" dirty="0"/>
            </a:br>
            <a:r>
              <a:rPr lang="en-US" sz="3200" dirty="0"/>
              <a:t>City Council Work Session</a:t>
            </a:r>
            <a:br>
              <a:rPr lang="en-US" sz="3200" dirty="0"/>
            </a:br>
            <a:r>
              <a:rPr lang="en-US" sz="2800" dirty="0"/>
              <a:t>August 1, 2022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r>
              <a:rPr lang="en-US" sz="1600" dirty="0">
                <a:solidFill>
                  <a:schemeClr val="bg1"/>
                </a:solidFill>
              </a:rPr>
              <a:t>Elaina L. Ball – CEO/GM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r>
              <a:rPr lang="en-US" sz="2000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717807-986C-4FAA-A8CF-67F673CD1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673" y="1219200"/>
            <a:ext cx="8229600" cy="4419600"/>
          </a:xfrm>
        </p:spPr>
        <p:txBody>
          <a:bodyPr lIns="91440" tIns="45720" rIns="91440" bIns="45720" anchor="t"/>
          <a:lstStyle/>
          <a:p>
            <a:pPr indent="-255905"/>
            <a:r>
              <a:rPr lang="en-US" dirty="0">
                <a:latin typeface="Arial"/>
                <a:cs typeface="Arial"/>
              </a:rPr>
              <a:t>Recommend that PWC partner with the City of Fayetteville and Cumberland County to assist with charging installation</a:t>
            </a:r>
          </a:p>
          <a:p>
            <a:pPr marL="621665" lvl="1"/>
            <a:r>
              <a:rPr lang="en-US" dirty="0"/>
              <a:t>Identify areas that would help facilitate adoption and add community value</a:t>
            </a:r>
          </a:p>
          <a:p>
            <a:pPr marL="859155" lvl="2"/>
            <a:r>
              <a:rPr lang="en-US" dirty="0"/>
              <a:t>Downtown</a:t>
            </a:r>
          </a:p>
          <a:p>
            <a:pPr marL="859155" lvl="2"/>
            <a:r>
              <a:rPr lang="en-US" dirty="0"/>
              <a:t>Municipal buildings</a:t>
            </a:r>
          </a:p>
          <a:p>
            <a:pPr marL="859155" lvl="2"/>
            <a:r>
              <a:rPr lang="en-US" dirty="0"/>
              <a:t>Schools</a:t>
            </a:r>
          </a:p>
          <a:p>
            <a:pPr marL="621665" lvl="1"/>
            <a:r>
              <a:rPr lang="en-US" dirty="0"/>
              <a:t>Consider donating four current charging stations</a:t>
            </a:r>
          </a:p>
          <a:p>
            <a:pPr marL="621665" lvl="1"/>
            <a:endParaRPr lang="en-US" dirty="0"/>
          </a:p>
          <a:p>
            <a:pPr marL="621665" lvl="1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91D16-E7D6-4E80-A6F2-1099A12ADB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600" dirty="0"/>
              <a:t>Team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2564022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717807-986C-4FAA-A8CF-67F673CD1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419600"/>
          </a:xfrm>
        </p:spPr>
        <p:txBody>
          <a:bodyPr lIns="91440" tIns="45720" rIns="91440" bIns="45720" anchor="t"/>
          <a:lstStyle/>
          <a:p>
            <a:pPr indent="-255905"/>
            <a:r>
              <a:rPr lang="en-US" dirty="0">
                <a:latin typeface="Arial"/>
                <a:cs typeface="Arial"/>
              </a:rPr>
              <a:t>Partnership roles:</a:t>
            </a:r>
          </a:p>
          <a:p>
            <a:pPr lvl="1" indent="-255905"/>
            <a:r>
              <a:rPr lang="en-US" sz="2400" dirty="0">
                <a:latin typeface="Arial"/>
                <a:cs typeface="Arial"/>
              </a:rPr>
              <a:t>PWC will help to identify areas of greatest community value for charging station installation</a:t>
            </a:r>
          </a:p>
          <a:p>
            <a:pPr lvl="1" indent="-255905"/>
            <a:r>
              <a:rPr lang="en-US" sz="2400" dirty="0">
                <a:latin typeface="Arial"/>
                <a:cs typeface="Arial"/>
              </a:rPr>
              <a:t>PWC will assist in identifying and connecting city/county with potential charging vendors/services</a:t>
            </a:r>
          </a:p>
          <a:p>
            <a:pPr lvl="1" indent="-255905"/>
            <a:r>
              <a:rPr lang="en-US" sz="2400" dirty="0">
                <a:latin typeface="Arial"/>
                <a:cs typeface="Arial"/>
              </a:rPr>
              <a:t>City/County will be responsible for selection and contract execution with vendors for ownership and payment of charging services</a:t>
            </a:r>
          </a:p>
          <a:p>
            <a:pPr lvl="1" indent="-255905"/>
            <a:r>
              <a:rPr lang="en-US" sz="2400" dirty="0">
                <a:latin typeface="Arial"/>
                <a:cs typeface="Arial"/>
              </a:rPr>
              <a:t>PWC to assist with electric needs</a:t>
            </a:r>
          </a:p>
          <a:p>
            <a:pPr marL="365887" lvl="1" indent="0">
              <a:buNone/>
            </a:pPr>
            <a:endParaRPr lang="en-US" sz="240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621665" lvl="1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91D16-E7D6-4E80-A6F2-1099A12ADB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600" dirty="0"/>
              <a:t>Team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1038929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717807-986C-4FAA-A8CF-67F673CD1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365633"/>
            <a:r>
              <a:rPr lang="en-US" dirty="0"/>
              <a:t>Type of ownership/business model</a:t>
            </a:r>
          </a:p>
          <a:p>
            <a:pPr marL="621665" lvl="1"/>
            <a:r>
              <a:rPr lang="en-US" dirty="0"/>
              <a:t>Each vendor has their own options for ownership and breakdown of profit sharing from charging costs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91D16-E7D6-4E80-A6F2-1099A12ADB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600" dirty="0"/>
              <a:t>Selecting Charging Vendor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1743700-3181-8DA1-4A44-328186B3F991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2905363"/>
          <a:ext cx="8229600" cy="28207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174722265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07884195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90866072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51843778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27877677"/>
                    </a:ext>
                  </a:extLst>
                </a:gridCol>
              </a:tblGrid>
              <a:tr h="470122"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</a:t>
                      </a:r>
                    </a:p>
                  </a:txBody>
                  <a:tcPr marL="115920" marR="115920" marT="57960" marB="57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Equipment Ownership</a:t>
                      </a:r>
                    </a:p>
                  </a:txBody>
                  <a:tcPr marL="115920" marR="115920" marT="57960" marB="57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Operation</a:t>
                      </a:r>
                    </a:p>
                  </a:txBody>
                  <a:tcPr marL="115920" marR="115920" marT="57960" marB="57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Profits from EV Charging</a:t>
                      </a:r>
                    </a:p>
                  </a:txBody>
                  <a:tcPr marL="115920" marR="115920" marT="57960" marB="57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Information</a:t>
                      </a:r>
                    </a:p>
                  </a:txBody>
                  <a:tcPr marL="115920" marR="115920" marT="57960" marB="57960"/>
                </a:tc>
                <a:extLst>
                  <a:ext uri="{0D108BD9-81ED-4DB2-BD59-A6C34878D82A}">
                    <a16:rowId xmlns:a16="http://schemas.microsoft.com/office/drawing/2014/main" val="2592918443"/>
                  </a:ext>
                </a:extLst>
              </a:tr>
              <a:tr h="470122"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Host Owned</a:t>
                      </a:r>
                    </a:p>
                  </a:txBody>
                  <a:tcPr marL="115920" marR="115920" marT="57960" marB="57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Customer</a:t>
                      </a:r>
                    </a:p>
                  </a:txBody>
                  <a:tcPr marL="115920" marR="115920" marT="57960" marB="57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Customer</a:t>
                      </a:r>
                    </a:p>
                  </a:txBody>
                  <a:tcPr marL="115920" marR="115920" marT="57960" marB="57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Customer</a:t>
                      </a:r>
                    </a:p>
                  </a:txBody>
                  <a:tcPr marL="115920" marR="115920" marT="57960" marB="57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Optional maintenance packages</a:t>
                      </a:r>
                    </a:p>
                  </a:txBody>
                  <a:tcPr marL="115920" marR="115920" marT="57960" marB="57960"/>
                </a:tc>
                <a:extLst>
                  <a:ext uri="{0D108BD9-81ED-4DB2-BD59-A6C34878D82A}">
                    <a16:rowId xmlns:a16="http://schemas.microsoft.com/office/drawing/2014/main" val="1262628718"/>
                  </a:ext>
                </a:extLst>
              </a:tr>
              <a:tr h="470122"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Hybrid Owned</a:t>
                      </a:r>
                    </a:p>
                  </a:txBody>
                  <a:tcPr marL="115920" marR="115920" marT="57960" marB="57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Vendor</a:t>
                      </a:r>
                    </a:p>
                  </a:txBody>
                  <a:tcPr marL="115920" marR="115920" marT="57960" marB="57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Vendor</a:t>
                      </a:r>
                    </a:p>
                  </a:txBody>
                  <a:tcPr marL="115920" marR="115920" marT="57960" marB="57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Split</a:t>
                      </a:r>
                    </a:p>
                  </a:txBody>
                  <a:tcPr marL="115920" marR="115920" marT="57960" marB="57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Customer must provide installation site</a:t>
                      </a:r>
                    </a:p>
                  </a:txBody>
                  <a:tcPr marL="115920" marR="115920" marT="57960" marB="57960"/>
                </a:tc>
                <a:extLst>
                  <a:ext uri="{0D108BD9-81ED-4DB2-BD59-A6C34878D82A}">
                    <a16:rowId xmlns:a16="http://schemas.microsoft.com/office/drawing/2014/main" val="1640660899"/>
                  </a:ext>
                </a:extLst>
              </a:tr>
              <a:tr h="470122"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Host Owned Hybrid</a:t>
                      </a:r>
                    </a:p>
                  </a:txBody>
                  <a:tcPr marL="115920" marR="115920" marT="57960" marB="57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Customer</a:t>
                      </a:r>
                    </a:p>
                  </a:txBody>
                  <a:tcPr marL="115920" marR="115920" marT="57960" marB="57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Vendor</a:t>
                      </a:r>
                    </a:p>
                  </a:txBody>
                  <a:tcPr marL="115920" marR="115920" marT="57960" marB="57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Split</a:t>
                      </a:r>
                    </a:p>
                  </a:txBody>
                  <a:tcPr marL="115920" marR="115920" marT="57960" marB="5796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Customer must provide installation site</a:t>
                      </a:r>
                    </a:p>
                  </a:txBody>
                  <a:tcPr marL="115920" marR="115920" marT="57960" marB="57960"/>
                </a:tc>
                <a:extLst>
                  <a:ext uri="{0D108BD9-81ED-4DB2-BD59-A6C34878D82A}">
                    <a16:rowId xmlns:a16="http://schemas.microsoft.com/office/drawing/2014/main" val="3732974234"/>
                  </a:ext>
                </a:extLst>
              </a:tr>
              <a:tr h="470122"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Vendor owned Turn Key</a:t>
                      </a:r>
                    </a:p>
                  </a:txBody>
                  <a:tcPr marL="115920" marR="115920" marT="57960" marB="57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Vendor</a:t>
                      </a:r>
                    </a:p>
                  </a:txBody>
                  <a:tcPr marL="115920" marR="115920" marT="57960" marB="57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Vendor</a:t>
                      </a:r>
                    </a:p>
                  </a:txBody>
                  <a:tcPr marL="115920" marR="115920" marT="57960" marB="57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Vendor</a:t>
                      </a:r>
                    </a:p>
                  </a:txBody>
                  <a:tcPr marL="115920" marR="115920" marT="57960" marB="57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Select high traffic areas only</a:t>
                      </a:r>
                    </a:p>
                  </a:txBody>
                  <a:tcPr marL="115920" marR="115920" marT="57960" marB="57960"/>
                </a:tc>
                <a:extLst>
                  <a:ext uri="{0D108BD9-81ED-4DB2-BD59-A6C34878D82A}">
                    <a16:rowId xmlns:a16="http://schemas.microsoft.com/office/drawing/2014/main" val="708046505"/>
                  </a:ext>
                </a:extLst>
              </a:tr>
              <a:tr h="470122"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Charging as a Service (CaaS)</a:t>
                      </a:r>
                    </a:p>
                  </a:txBody>
                  <a:tcPr marL="115920" marR="115920" marT="57960" marB="57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Vendor</a:t>
                      </a:r>
                    </a:p>
                  </a:txBody>
                  <a:tcPr marL="115920" marR="115920" marT="57960" marB="57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Vendor</a:t>
                      </a:r>
                    </a:p>
                  </a:txBody>
                  <a:tcPr marL="115920" marR="115920" marT="57960" marB="57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Vendor</a:t>
                      </a:r>
                    </a:p>
                  </a:txBody>
                  <a:tcPr marL="115920" marR="115920" marT="57960" marB="57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Flat monthly fee</a:t>
                      </a:r>
                    </a:p>
                  </a:txBody>
                  <a:tcPr marL="115920" marR="115920" marT="57960" marB="57960"/>
                </a:tc>
                <a:extLst>
                  <a:ext uri="{0D108BD9-81ED-4DB2-BD59-A6C34878D82A}">
                    <a16:rowId xmlns:a16="http://schemas.microsoft.com/office/drawing/2014/main" val="2723895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56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68C1CB2-FE64-4D65-9ACE-A4A736DC8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1524000"/>
            <a:ext cx="3657600" cy="4419600"/>
          </a:xfrm>
        </p:spPr>
        <p:txBody>
          <a:bodyPr lIns="91440" tIns="45720" rIns="91440" bIns="45720" anchor="t"/>
          <a:lstStyle/>
          <a:p>
            <a:pPr indent="-255905"/>
            <a:r>
              <a:rPr lang="en-US" sz="2400" dirty="0">
                <a:latin typeface="Arial"/>
                <a:cs typeface="Arial"/>
              </a:rPr>
              <a:t>Several areas in Fayetteville show a high propensity for EV adoption</a:t>
            </a:r>
          </a:p>
          <a:p>
            <a:pPr indent="-255905"/>
            <a:r>
              <a:rPr lang="en-US" sz="2400" dirty="0">
                <a:latin typeface="Arial"/>
                <a:cs typeface="Arial"/>
              </a:rPr>
              <a:t>BlastPoint can use machine learning/ algorithms to ID areas of value where charging can be installed to benefit the community</a:t>
            </a:r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7361A-1022-4B39-918B-C9A4876E56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600" dirty="0"/>
              <a:t>Identifying Charger Sites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EE1164-A67B-42F3-A71D-385975ED6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932038"/>
            <a:ext cx="4196610" cy="2993923"/>
          </a:xfrm>
          <a:prstGeom prst="rect">
            <a:avLst/>
          </a:prstGeom>
          <a:ln w="2857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A23A84D-2F66-433A-99DA-48192702EB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99" y="4474676"/>
            <a:ext cx="2307673" cy="1468923"/>
          </a:xfrm>
          <a:prstGeom prst="rect">
            <a:avLst/>
          </a:prstGeom>
          <a:ln w="190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5C223F8-8FA8-42A5-AE49-BB941117264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A3A3A3"/>
              </a:clrFrom>
              <a:clrTo>
                <a:srgbClr val="A3A3A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53249" y="5078164"/>
            <a:ext cx="1238250" cy="23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731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2286000"/>
          </a:xfrm>
        </p:spPr>
        <p:txBody>
          <a:bodyPr/>
          <a:lstStyle/>
          <a:p>
            <a:r>
              <a:rPr lang="en-US" sz="3600" dirty="0"/>
              <a:t>New PWC Electric Rates/Riders</a:t>
            </a:r>
            <a:br>
              <a:rPr lang="en-US" sz="3600" dirty="0"/>
            </a:br>
            <a:r>
              <a:rPr lang="en-US" sz="3600" dirty="0"/>
              <a:t>PWC Updates </a:t>
            </a:r>
            <a:br>
              <a:rPr lang="en-US" sz="3600" dirty="0"/>
            </a:br>
            <a:r>
              <a:rPr lang="en-US" sz="3200" dirty="0"/>
              <a:t>August 1, 2022</a:t>
            </a:r>
            <a:br>
              <a:rPr lang="en-US" sz="36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r>
              <a:rPr lang="en-US" sz="1600" dirty="0">
                <a:solidFill>
                  <a:schemeClr val="bg1"/>
                </a:solidFill>
              </a:rPr>
              <a:t>Elaina L. Ball – CEO/GM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053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FBBDE6-AEBB-4EB9-B68E-02C851975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4724400"/>
          </a:xfrm>
        </p:spPr>
        <p:txBody>
          <a:bodyPr/>
          <a:lstStyle/>
          <a:p>
            <a:r>
              <a:rPr lang="en-US" sz="1950" dirty="0"/>
              <a:t>Key Drivers - </a:t>
            </a:r>
            <a:r>
              <a:rPr lang="en-US" sz="1900" b="0" dirty="0"/>
              <a:t>Conservation, Economic Development, Customer Satisfaction</a:t>
            </a:r>
          </a:p>
          <a:p>
            <a:r>
              <a:rPr lang="en-US" sz="1950" dirty="0"/>
              <a:t>Base Rates</a:t>
            </a:r>
          </a:p>
          <a:p>
            <a:pPr lvl="1"/>
            <a:r>
              <a:rPr lang="en-US" sz="1550" dirty="0"/>
              <a:t>PWC continues with the objective of maintaining current base rates through FY 2024</a:t>
            </a:r>
          </a:p>
          <a:p>
            <a:r>
              <a:rPr lang="en-US" sz="1950" dirty="0"/>
              <a:t>New Rates/Riders</a:t>
            </a:r>
          </a:p>
          <a:p>
            <a:pPr lvl="1"/>
            <a:r>
              <a:rPr lang="en-US" sz="1550" dirty="0"/>
              <a:t>New rate design for Whole Home/Whole Small Business EV rates effective February 2023</a:t>
            </a:r>
          </a:p>
          <a:p>
            <a:pPr lvl="1"/>
            <a:r>
              <a:rPr lang="en-US" sz="1550" dirty="0"/>
              <a:t>New Renewable Energy Buy Back rider effective February 2023</a:t>
            </a:r>
          </a:p>
          <a:p>
            <a:pPr lvl="1"/>
            <a:r>
              <a:rPr lang="en-US" sz="1550" dirty="0"/>
              <a:t>New Economic Development rider effective September 2022</a:t>
            </a:r>
          </a:p>
          <a:p>
            <a:r>
              <a:rPr lang="en-US" sz="1950" dirty="0"/>
              <a:t>Updated Rates</a:t>
            </a:r>
          </a:p>
          <a:p>
            <a:pPr lvl="1"/>
            <a:r>
              <a:rPr lang="en-US" sz="1550" dirty="0"/>
              <a:t>Changes in demand qualification and energy rate for Medium Power CP – (optional) September 2022, (required) September 2023</a:t>
            </a:r>
          </a:p>
          <a:p>
            <a:r>
              <a:rPr lang="en-US" sz="1950" dirty="0"/>
              <a:t>Services Regulations/Charges</a:t>
            </a:r>
          </a:p>
          <a:p>
            <a:pPr lvl="1"/>
            <a:r>
              <a:rPr lang="en-US" sz="1600" dirty="0"/>
              <a:t>Fee reductions for Connections/Reconnections 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E4798FD-B289-4FAF-B547-C19481942B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71600" y="64770"/>
            <a:ext cx="6629400" cy="609600"/>
          </a:xfrm>
        </p:spPr>
        <p:txBody>
          <a:bodyPr/>
          <a:lstStyle/>
          <a:p>
            <a:pPr algn="ctr"/>
            <a:r>
              <a:rPr lang="en-US" sz="3200" dirty="0"/>
              <a:t>Electric Rates Summary</a:t>
            </a:r>
          </a:p>
        </p:txBody>
      </p:sp>
    </p:spTree>
    <p:extLst>
      <p:ext uri="{BB962C8B-B14F-4D97-AF65-F5344CB8AC3E}">
        <p14:creationId xmlns:p14="http://schemas.microsoft.com/office/powerpoint/2010/main" val="1406355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990600"/>
            <a:ext cx="8305800" cy="5168900"/>
          </a:xfrm>
        </p:spPr>
        <p:txBody>
          <a:bodyPr/>
          <a:lstStyle/>
          <a:p>
            <a:pPr marL="109728" indent="0">
              <a:buNone/>
            </a:pPr>
            <a:endParaRPr lang="en-US" sz="1000" u="sng" dirty="0"/>
          </a:p>
          <a:p>
            <a:pPr marL="109728" indent="0" algn="ctr">
              <a:buNone/>
            </a:pPr>
            <a:r>
              <a:rPr lang="en-US" sz="2300" u="sng" dirty="0"/>
              <a:t>Residential Service - Whole Home (Electric Vehicles)</a:t>
            </a:r>
          </a:p>
          <a:p>
            <a:pPr marL="109728" indent="0">
              <a:buNone/>
            </a:pPr>
            <a:endParaRPr lang="en-US" sz="2000" b="0" u="sng" dirty="0"/>
          </a:p>
          <a:p>
            <a:pPr marL="109728" indent="0">
              <a:buNone/>
            </a:pPr>
            <a:endParaRPr lang="en-US" sz="2000" b="0" u="sng" dirty="0"/>
          </a:p>
          <a:p>
            <a:pPr marL="109728" indent="0">
              <a:buNone/>
            </a:pPr>
            <a:endParaRPr lang="en-US" sz="2000" b="0" u="sng" dirty="0"/>
          </a:p>
          <a:p>
            <a:pPr marL="109728" indent="0">
              <a:buNone/>
            </a:pPr>
            <a:endParaRPr lang="en-US" sz="2000" b="0" u="sng" dirty="0"/>
          </a:p>
          <a:p>
            <a:pPr marL="109728" indent="0">
              <a:buNone/>
            </a:pPr>
            <a:endParaRPr lang="en-US" sz="2000" b="0" u="sng" dirty="0"/>
          </a:p>
          <a:p>
            <a:pPr marL="109728" indent="0">
              <a:buNone/>
            </a:pPr>
            <a:endParaRPr lang="en-US" sz="1000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371600" y="64770"/>
            <a:ext cx="6629400" cy="609600"/>
          </a:xfrm>
        </p:spPr>
        <p:txBody>
          <a:bodyPr/>
          <a:lstStyle/>
          <a:p>
            <a:pPr algn="ctr"/>
            <a:r>
              <a:rPr lang="en-US" sz="3200" dirty="0"/>
              <a:t>New Rates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0FD2C89-FE39-4840-9449-2BF8D5A70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557313"/>
              </p:ext>
            </p:extLst>
          </p:nvPr>
        </p:nvGraphicFramePr>
        <p:xfrm>
          <a:off x="1752600" y="1981200"/>
          <a:ext cx="5486400" cy="1854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247134616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4239330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/>
                        <a:t>Single Phase Facility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$30.00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933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/>
                        <a:t>Three Phase Facility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$35.00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29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On-Peak Energy per kWh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$0.13270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517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Off-Peak Energy per kWh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$0.08473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653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Super Off-Peak Energy per kWh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$0.04810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10173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01D63E7-55F2-44D4-AE60-638D03680CD0}"/>
              </a:ext>
            </a:extLst>
          </p:cNvPr>
          <p:cNvSpPr txBox="1"/>
          <p:nvPr/>
        </p:nvSpPr>
        <p:spPr>
          <a:xfrm>
            <a:off x="721581" y="4114800"/>
            <a:ext cx="65532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rgbClr val="344B8C"/>
              </a:buClr>
              <a:buSzPct val="68000"/>
              <a:buFont typeface="Wingdings 3" panose="05040102010807070707" pitchFamily="18" charset="2"/>
              <a:buChar char="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Basic facility charge increase ($10), extension of Super Off- Peak energy period</a:t>
            </a:r>
          </a:p>
          <a:p>
            <a:pPr marL="342900" indent="-342900">
              <a:buClr>
                <a:srgbClr val="344B8C"/>
              </a:buClr>
              <a:buSzPct val="68000"/>
              <a:buFont typeface="Wingdings 3" panose="05040102010807070707" pitchFamily="18" charset="2"/>
              <a:buChar char="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Super off-peak is 9:00 PM to 5:00 AM</a:t>
            </a:r>
          </a:p>
          <a:p>
            <a:pPr marL="342900" indent="-342900">
              <a:buClr>
                <a:srgbClr val="344B8C"/>
              </a:buClr>
              <a:buSzPct val="68000"/>
              <a:buFont typeface="Wingdings 3" panose="05040102010807070707" pitchFamily="18" charset="2"/>
              <a:buChar char="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Target effective: February 2023</a:t>
            </a:r>
          </a:p>
          <a:p>
            <a:pPr marL="342900" indent="-342900">
              <a:buClr>
                <a:srgbClr val="344B8C"/>
              </a:buClr>
              <a:buSzPct val="68000"/>
              <a:buFont typeface="Wingdings 3" panose="05040102010807070707" pitchFamily="18" charset="2"/>
              <a:buChar char="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12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029970"/>
            <a:ext cx="8305800" cy="5168900"/>
          </a:xfrm>
        </p:spPr>
        <p:txBody>
          <a:bodyPr/>
          <a:lstStyle/>
          <a:p>
            <a:pPr marL="109728" indent="0">
              <a:buNone/>
            </a:pPr>
            <a:endParaRPr lang="en-US" sz="1000" u="sng" dirty="0"/>
          </a:p>
          <a:p>
            <a:pPr marL="109728" indent="0" algn="ctr">
              <a:buNone/>
            </a:pPr>
            <a:r>
              <a:rPr lang="en-US" sz="2300" u="sng" dirty="0"/>
              <a:t>Small Power Service - Whole Business (Electric Vehicles)</a:t>
            </a:r>
          </a:p>
          <a:p>
            <a:pPr marL="109728" indent="0">
              <a:buNone/>
            </a:pPr>
            <a:endParaRPr lang="en-US" sz="2000" b="0" u="sng" dirty="0"/>
          </a:p>
          <a:p>
            <a:pPr marL="109728" indent="0">
              <a:buNone/>
            </a:pPr>
            <a:endParaRPr lang="en-US" sz="2000" b="0" u="sng" dirty="0"/>
          </a:p>
          <a:p>
            <a:pPr marL="109728" indent="0">
              <a:buNone/>
            </a:pPr>
            <a:endParaRPr lang="en-US" sz="2000" b="0" u="sng" dirty="0"/>
          </a:p>
          <a:p>
            <a:pPr marL="109728" indent="0">
              <a:buNone/>
            </a:pPr>
            <a:endParaRPr lang="en-US" sz="2000" b="0" u="sng" dirty="0"/>
          </a:p>
          <a:p>
            <a:pPr marL="109728" indent="0">
              <a:buNone/>
            </a:pPr>
            <a:endParaRPr lang="en-US" sz="2000" b="0" u="sng" dirty="0"/>
          </a:p>
          <a:p>
            <a:pPr marL="109728" indent="0">
              <a:buNone/>
            </a:pPr>
            <a:endParaRPr lang="en-US" sz="1000" u="sng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0FD2C89-FE39-4840-9449-2BF8D5A70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874944"/>
              </p:ext>
            </p:extLst>
          </p:nvPr>
        </p:nvGraphicFramePr>
        <p:xfrm>
          <a:off x="1752600" y="1981200"/>
          <a:ext cx="5486400" cy="1854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247134616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4239330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/>
                        <a:t>Single Phase Facility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$45.00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933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/>
                        <a:t>Three Phase Facility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$60.00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29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On-Peak Energy per kWh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$0.13742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517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Off-Peak Energy per kWh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$0.08935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653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Super Off-Peak Energy per kWh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$0.04810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10173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906B493-5B71-488F-9A69-C1CF15455AC0}"/>
              </a:ext>
            </a:extLst>
          </p:cNvPr>
          <p:cNvSpPr txBox="1"/>
          <p:nvPr/>
        </p:nvSpPr>
        <p:spPr>
          <a:xfrm>
            <a:off x="524786" y="3733800"/>
            <a:ext cx="65532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344B8C"/>
              </a:buClr>
              <a:buSzPct val="68000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344B8C"/>
              </a:buClr>
              <a:buSzPct val="68000"/>
              <a:buFont typeface="Wingdings 3" panose="05040102010807070707" pitchFamily="18" charset="2"/>
              <a:buChar char="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Basic facility charge increase ($15), extension of Super Off-Peak energy period</a:t>
            </a:r>
          </a:p>
          <a:p>
            <a:pPr marL="342900" indent="-342900">
              <a:buClr>
                <a:srgbClr val="344B8C"/>
              </a:buClr>
              <a:buSzPct val="68000"/>
              <a:buFont typeface="Wingdings 3" panose="05040102010807070707" pitchFamily="18" charset="2"/>
              <a:buChar char="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Super Off-Peak is 9:00 PM to 5:00 AM</a:t>
            </a:r>
          </a:p>
          <a:p>
            <a:pPr marL="342900" indent="-342900">
              <a:buClr>
                <a:srgbClr val="344B8C"/>
              </a:buClr>
              <a:buSzPct val="68000"/>
              <a:buFont typeface="Wingdings 3" panose="05040102010807070707" pitchFamily="18" charset="2"/>
              <a:buChar char="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Target effective: February 2023</a:t>
            </a:r>
          </a:p>
          <a:p>
            <a:pPr marL="342900" indent="-342900">
              <a:buClr>
                <a:srgbClr val="344B8C"/>
              </a:buClr>
              <a:buSzPct val="68000"/>
              <a:buFont typeface="Wingdings 3" panose="05040102010807070707" pitchFamily="18" charset="2"/>
              <a:buChar char="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9445F19-30CA-4170-BBE4-093793333E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71600" y="64770"/>
            <a:ext cx="6629400" cy="609600"/>
          </a:xfrm>
        </p:spPr>
        <p:txBody>
          <a:bodyPr/>
          <a:lstStyle/>
          <a:p>
            <a:pPr algn="ctr"/>
            <a:r>
              <a:rPr lang="en-US" sz="3200" dirty="0"/>
              <a:t>New Rates</a:t>
            </a:r>
          </a:p>
        </p:txBody>
      </p:sp>
    </p:spTree>
    <p:extLst>
      <p:ext uri="{BB962C8B-B14F-4D97-AF65-F5344CB8AC3E}">
        <p14:creationId xmlns:p14="http://schemas.microsoft.com/office/powerpoint/2010/main" val="295438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6E53BC72-7ECB-4158-B482-1775B573AE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825458"/>
              </p:ext>
            </p:extLst>
          </p:nvPr>
        </p:nvGraphicFramePr>
        <p:xfrm>
          <a:off x="1524000" y="1447800"/>
          <a:ext cx="6705600" cy="2966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07180">
                  <a:extLst>
                    <a:ext uri="{9D8B030D-6E8A-4147-A177-3AD203B41FA5}">
                      <a16:colId xmlns:a16="http://schemas.microsoft.com/office/drawing/2014/main" val="773321811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723760628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193035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 Service Charges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Proposed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044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Connection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220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Connection Fee After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08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Reconnect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158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Reconnect Fee After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524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Disconnection Attempt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Remove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09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Meter Testing Fee – Electric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78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Meter Testing Fee –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77545"/>
                  </a:ext>
                </a:extLst>
              </a:tr>
            </a:tbl>
          </a:graphicData>
        </a:graphic>
      </p:graphicFrame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D3F5AED-AB3B-47F3-AD87-FA6103BAC4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71600" y="64770"/>
            <a:ext cx="6629400" cy="609600"/>
          </a:xfrm>
        </p:spPr>
        <p:txBody>
          <a:bodyPr/>
          <a:lstStyle/>
          <a:p>
            <a:pPr algn="ctr"/>
            <a:r>
              <a:rPr lang="en-US" sz="3200" dirty="0"/>
              <a:t>Customer Service Charges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B4A85E-241C-4725-99ED-59F8D6F2D8D6}"/>
              </a:ext>
            </a:extLst>
          </p:cNvPr>
          <p:cNvSpPr txBox="1"/>
          <p:nvPr/>
        </p:nvSpPr>
        <p:spPr>
          <a:xfrm>
            <a:off x="1371600" y="4541619"/>
            <a:ext cx="7086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/>
              <a:t>Reviewed internal effort and benchmarked utility practices</a:t>
            </a:r>
          </a:p>
        </p:txBody>
      </p:sp>
    </p:spTree>
    <p:extLst>
      <p:ext uri="{BB962C8B-B14F-4D97-AF65-F5344CB8AC3E}">
        <p14:creationId xmlns:p14="http://schemas.microsoft.com/office/powerpoint/2010/main" val="447032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029970"/>
            <a:ext cx="8305800" cy="5168900"/>
          </a:xfrm>
        </p:spPr>
        <p:txBody>
          <a:bodyPr/>
          <a:lstStyle/>
          <a:p>
            <a:pPr marL="109728" indent="0">
              <a:buNone/>
            </a:pPr>
            <a:endParaRPr lang="en-US" sz="1000" u="sng" dirty="0"/>
          </a:p>
          <a:p>
            <a:pPr marL="109728" indent="0" algn="ctr">
              <a:buNone/>
            </a:pPr>
            <a:r>
              <a:rPr lang="en-US" sz="2300" u="sng" dirty="0"/>
              <a:t>Economic Development</a:t>
            </a:r>
          </a:p>
          <a:p>
            <a:pPr marL="109728" indent="0" algn="ctr">
              <a:buNone/>
            </a:pPr>
            <a:endParaRPr lang="en-US" sz="2300" u="sng" dirty="0"/>
          </a:p>
          <a:p>
            <a:r>
              <a:rPr lang="en-US" sz="2000" b="0" dirty="0"/>
              <a:t>Effective September 2022</a:t>
            </a:r>
          </a:p>
          <a:p>
            <a:pPr lvl="1"/>
            <a:endParaRPr lang="en-US" sz="1600" b="0" dirty="0"/>
          </a:p>
          <a:p>
            <a:r>
              <a:rPr lang="en-US" sz="2000" b="0" dirty="0"/>
              <a:t>Requirements</a:t>
            </a:r>
          </a:p>
          <a:p>
            <a:pPr lvl="1"/>
            <a:r>
              <a:rPr lang="en-US" sz="1600" b="0" dirty="0"/>
              <a:t>New load: 1,000 kW</a:t>
            </a:r>
          </a:p>
          <a:p>
            <a:pPr lvl="1"/>
            <a:r>
              <a:rPr lang="en-US" sz="1600" dirty="0"/>
              <a:t>Expansion: 750 kW</a:t>
            </a:r>
          </a:p>
          <a:p>
            <a:pPr lvl="1"/>
            <a:r>
              <a:rPr lang="en-US" sz="1600" b="0" dirty="0"/>
              <a:t>FTE and</a:t>
            </a:r>
            <a:r>
              <a:rPr lang="en-US" sz="1600" dirty="0"/>
              <a:t>/or capital investment requirements</a:t>
            </a:r>
          </a:p>
          <a:p>
            <a:pPr lvl="1"/>
            <a:r>
              <a:rPr lang="en-US" sz="1600" dirty="0"/>
              <a:t>Minimum load factor: 40%</a:t>
            </a:r>
          </a:p>
          <a:p>
            <a:pPr lvl="1"/>
            <a:r>
              <a:rPr lang="en-US" sz="1600" dirty="0"/>
              <a:t>Utility Purchase Agreement, repayment provisions</a:t>
            </a:r>
          </a:p>
          <a:p>
            <a:pPr lvl="1"/>
            <a:endParaRPr lang="en-US" sz="1600" b="0" dirty="0"/>
          </a:p>
          <a:p>
            <a:r>
              <a:rPr lang="en-US" sz="2000" b="0" dirty="0"/>
              <a:t>Energy Discount</a:t>
            </a:r>
          </a:p>
          <a:p>
            <a:pPr lvl="1"/>
            <a:r>
              <a:rPr lang="en-US" sz="1600" b="0" dirty="0"/>
              <a:t>kWh percentage based</a:t>
            </a:r>
          </a:p>
          <a:p>
            <a:pPr lvl="1"/>
            <a:r>
              <a:rPr lang="en-US" sz="1600" dirty="0"/>
              <a:t>Five-year declining annual credit</a:t>
            </a:r>
          </a:p>
          <a:p>
            <a:pPr lvl="1"/>
            <a:endParaRPr lang="en-US" sz="1600" b="0" dirty="0"/>
          </a:p>
          <a:p>
            <a:pPr marL="109728" indent="0">
              <a:buNone/>
            </a:pPr>
            <a:endParaRPr lang="en-US" sz="2000" b="0" u="sng" dirty="0"/>
          </a:p>
          <a:p>
            <a:pPr marL="109728" indent="0">
              <a:buNone/>
            </a:pPr>
            <a:endParaRPr lang="en-US" sz="2000" b="0" u="sng" dirty="0"/>
          </a:p>
          <a:p>
            <a:pPr marL="109728" indent="0">
              <a:buNone/>
            </a:pPr>
            <a:endParaRPr lang="en-US" sz="2000" b="0" u="sng" dirty="0"/>
          </a:p>
          <a:p>
            <a:pPr marL="109728" indent="0">
              <a:buNone/>
            </a:pPr>
            <a:endParaRPr lang="en-US" sz="2000" b="0" u="sng" dirty="0"/>
          </a:p>
          <a:p>
            <a:pPr marL="109728" indent="0">
              <a:buNone/>
            </a:pPr>
            <a:endParaRPr lang="en-US" sz="1000" u="sng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515B106-29AD-4D69-99EF-7895EC895E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71600" y="64770"/>
            <a:ext cx="6629400" cy="609600"/>
          </a:xfrm>
        </p:spPr>
        <p:txBody>
          <a:bodyPr/>
          <a:lstStyle/>
          <a:p>
            <a:pPr algn="ctr"/>
            <a:r>
              <a:rPr lang="en-US" sz="3200" dirty="0"/>
              <a:t>New Riders</a:t>
            </a:r>
          </a:p>
        </p:txBody>
      </p:sp>
    </p:spTree>
    <p:extLst>
      <p:ext uri="{BB962C8B-B14F-4D97-AF65-F5344CB8AC3E}">
        <p14:creationId xmlns:p14="http://schemas.microsoft.com/office/powerpoint/2010/main" val="56849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029970"/>
            <a:ext cx="8305800" cy="5168900"/>
          </a:xfrm>
        </p:spPr>
        <p:txBody>
          <a:bodyPr/>
          <a:lstStyle/>
          <a:p>
            <a:pPr marL="109728" indent="0">
              <a:buNone/>
            </a:pPr>
            <a:endParaRPr lang="en-US" sz="1000" u="sng" dirty="0"/>
          </a:p>
          <a:p>
            <a:pPr marL="109728" indent="0" algn="ctr">
              <a:buNone/>
            </a:pPr>
            <a:r>
              <a:rPr lang="en-US" sz="2300" u="sng" dirty="0"/>
              <a:t>Renewable Energy Buy Back</a:t>
            </a:r>
          </a:p>
          <a:p>
            <a:pPr marL="109728" indent="0" algn="ctr">
              <a:buNone/>
            </a:pPr>
            <a:endParaRPr lang="en-US" sz="2300" u="sng" dirty="0"/>
          </a:p>
          <a:p>
            <a:r>
              <a:rPr lang="en-US" sz="2000" b="0" dirty="0"/>
              <a:t>Effective February 2023</a:t>
            </a:r>
          </a:p>
          <a:p>
            <a:pPr lvl="1"/>
            <a:endParaRPr lang="en-US" sz="1200" b="0" dirty="0"/>
          </a:p>
          <a:p>
            <a:r>
              <a:rPr lang="en-US" sz="2000" b="0" dirty="0"/>
              <a:t>Requirements</a:t>
            </a:r>
          </a:p>
          <a:p>
            <a:pPr lvl="1"/>
            <a:r>
              <a:rPr lang="en-US" sz="1700" b="0" dirty="0"/>
              <a:t>Residential and Small Power Service</a:t>
            </a:r>
          </a:p>
          <a:p>
            <a:pPr lvl="1"/>
            <a:r>
              <a:rPr lang="en-US" sz="1700" dirty="0"/>
              <a:t>Follows applicable rate schedule</a:t>
            </a:r>
          </a:p>
          <a:p>
            <a:pPr lvl="1"/>
            <a:r>
              <a:rPr lang="en-US" sz="1700" b="0" dirty="0"/>
              <a:t>10 kW or less Solar Generation Facility</a:t>
            </a:r>
            <a:endParaRPr lang="en-US" sz="1700" dirty="0"/>
          </a:p>
          <a:p>
            <a:pPr lvl="1"/>
            <a:endParaRPr lang="en-US" sz="1600" b="0" dirty="0"/>
          </a:p>
          <a:p>
            <a:r>
              <a:rPr lang="en-US" sz="2000" b="0" dirty="0"/>
              <a:t>Customer Credit</a:t>
            </a:r>
          </a:p>
          <a:p>
            <a:pPr lvl="1"/>
            <a:r>
              <a:rPr lang="en-US" sz="1700" dirty="0"/>
              <a:t>Weighted average credit</a:t>
            </a:r>
            <a:endParaRPr lang="en-US" sz="1700" b="0" dirty="0"/>
          </a:p>
          <a:p>
            <a:pPr lvl="1"/>
            <a:r>
              <a:rPr lang="en-US" sz="1700" dirty="0"/>
              <a:t>Calendar year based (0.06348 per kWh for CY 2022)</a:t>
            </a:r>
          </a:p>
          <a:p>
            <a:pPr lvl="1"/>
            <a:r>
              <a:rPr lang="en-US" sz="1700" b="0" dirty="0"/>
              <a:t>Credit cannot exceed monthly energy charge </a:t>
            </a:r>
          </a:p>
          <a:p>
            <a:pPr lvl="1"/>
            <a:r>
              <a:rPr lang="en-US" sz="1700" dirty="0"/>
              <a:t>No carry-forward of credit</a:t>
            </a:r>
            <a:endParaRPr lang="en-US" sz="1700" b="0" dirty="0"/>
          </a:p>
          <a:p>
            <a:pPr marL="109728" indent="0">
              <a:buNone/>
            </a:pPr>
            <a:endParaRPr lang="en-US" sz="2000" b="0" u="sng" dirty="0"/>
          </a:p>
          <a:p>
            <a:pPr marL="109728" indent="0">
              <a:buNone/>
            </a:pPr>
            <a:endParaRPr lang="en-US" sz="2000" b="0" u="sng" dirty="0"/>
          </a:p>
          <a:p>
            <a:pPr marL="109728" indent="0">
              <a:buNone/>
            </a:pPr>
            <a:endParaRPr lang="en-US" sz="2000" b="0" u="sng" dirty="0"/>
          </a:p>
          <a:p>
            <a:pPr marL="109728" indent="0">
              <a:buNone/>
            </a:pPr>
            <a:endParaRPr lang="en-US" sz="2000" b="0" u="sng" dirty="0"/>
          </a:p>
          <a:p>
            <a:pPr marL="109728" indent="0">
              <a:buNone/>
            </a:pPr>
            <a:endParaRPr lang="en-US" sz="1000" u="sng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515B106-29AD-4D69-99EF-7895EC895E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71600" y="64770"/>
            <a:ext cx="6629400" cy="609600"/>
          </a:xfrm>
        </p:spPr>
        <p:txBody>
          <a:bodyPr/>
          <a:lstStyle/>
          <a:p>
            <a:pPr algn="ctr"/>
            <a:r>
              <a:rPr lang="en-US" sz="3200" dirty="0"/>
              <a:t>New Riders</a:t>
            </a:r>
          </a:p>
        </p:txBody>
      </p:sp>
    </p:spTree>
    <p:extLst>
      <p:ext uri="{BB962C8B-B14F-4D97-AF65-F5344CB8AC3E}">
        <p14:creationId xmlns:p14="http://schemas.microsoft.com/office/powerpoint/2010/main" val="2838836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indent="-255905"/>
            <a:r>
              <a:rPr lang="en-US" dirty="0">
                <a:latin typeface="Arial"/>
                <a:cs typeface="Arial"/>
              </a:rPr>
              <a:t>Fall 2021: Team formation and research</a:t>
            </a:r>
          </a:p>
          <a:p>
            <a:pPr indent="-255905"/>
            <a:r>
              <a:rPr lang="en-US" dirty="0">
                <a:latin typeface="Arial"/>
                <a:cs typeface="Arial"/>
              </a:rPr>
              <a:t>March 2022: Team presented recommendations to commission</a:t>
            </a:r>
          </a:p>
          <a:p>
            <a:pPr indent="-255905"/>
            <a:r>
              <a:rPr lang="en-US" dirty="0">
                <a:latin typeface="Arial"/>
                <a:cs typeface="Arial"/>
              </a:rPr>
              <a:t>June 2022: Implementation timeline created</a:t>
            </a:r>
          </a:p>
          <a:p>
            <a:pPr indent="-255905"/>
            <a:r>
              <a:rPr lang="en-US" dirty="0">
                <a:latin typeface="Arial"/>
                <a:cs typeface="Arial"/>
              </a:rPr>
              <a:t>June 2022 – present: Implementation in process 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600" dirty="0"/>
              <a:t>Electric Vehicle Team </a:t>
            </a:r>
          </a:p>
        </p:txBody>
      </p:sp>
    </p:spTree>
    <p:extLst>
      <p:ext uri="{BB962C8B-B14F-4D97-AF65-F5344CB8AC3E}">
        <p14:creationId xmlns:p14="http://schemas.microsoft.com/office/powerpoint/2010/main" val="110147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3095EE7-846C-253C-7E42-D5FF287A1A77}"/>
              </a:ext>
            </a:extLst>
          </p:cNvPr>
          <p:cNvGraphicFramePr>
            <a:graphicFrameLocks noGrp="1"/>
          </p:cNvGraphicFramePr>
          <p:nvPr/>
        </p:nvGraphicFramePr>
        <p:xfrm>
          <a:off x="275208" y="1381957"/>
          <a:ext cx="8563992" cy="445204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89934">
                  <a:extLst>
                    <a:ext uri="{9D8B030D-6E8A-4147-A177-3AD203B41FA5}">
                      <a16:colId xmlns:a16="http://schemas.microsoft.com/office/drawing/2014/main" val="1907257836"/>
                    </a:ext>
                  </a:extLst>
                </a:gridCol>
                <a:gridCol w="1501931">
                  <a:extLst>
                    <a:ext uri="{9D8B030D-6E8A-4147-A177-3AD203B41FA5}">
                      <a16:colId xmlns:a16="http://schemas.microsoft.com/office/drawing/2014/main" val="1921467001"/>
                    </a:ext>
                  </a:extLst>
                </a:gridCol>
                <a:gridCol w="1797695">
                  <a:extLst>
                    <a:ext uri="{9D8B030D-6E8A-4147-A177-3AD203B41FA5}">
                      <a16:colId xmlns:a16="http://schemas.microsoft.com/office/drawing/2014/main" val="2768370393"/>
                    </a:ext>
                  </a:extLst>
                </a:gridCol>
                <a:gridCol w="2574432">
                  <a:extLst>
                    <a:ext uri="{9D8B030D-6E8A-4147-A177-3AD203B41FA5}">
                      <a16:colId xmlns:a16="http://schemas.microsoft.com/office/drawing/2014/main" val="3384135046"/>
                    </a:ext>
                  </a:extLst>
                </a:gridCol>
              </a:tblGrid>
              <a:tr h="3276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Recommendation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Projected Timeframe to Execute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Status</a:t>
                      </a:r>
                    </a:p>
                  </a:txBody>
                  <a:tcPr marL="5352" marR="5352" marT="5352" marB="38529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Notes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ctr"/>
                </a:tc>
                <a:extLst>
                  <a:ext uri="{0D108BD9-81ED-4DB2-BD59-A6C34878D82A}">
                    <a16:rowId xmlns:a16="http://schemas.microsoft.com/office/drawing/2014/main" val="386417337"/>
                  </a:ext>
                </a:extLst>
              </a:tr>
              <a:tr h="327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Add preliminary information to website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Q3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 review with CCR</a:t>
                      </a: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Quick link, written information, verified links to external sites, map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extLst>
                  <a:ext uri="{0D108BD9-81ED-4DB2-BD59-A6C34878D82A}">
                    <a16:rowId xmlns:a16="http://schemas.microsoft.com/office/drawing/2014/main" val="4215976103"/>
                  </a:ext>
                </a:extLst>
              </a:tr>
              <a:tr h="614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Add robust information to website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Q3/Q4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 progress</a:t>
                      </a: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Calculators, vehicle selector tool, residential chargers, incentive programs, vetted installation partners, vetted charging vendors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extLst>
                  <a:ext uri="{0D108BD9-81ED-4DB2-BD59-A6C34878D82A}">
                    <a16:rowId xmlns:a16="http://schemas.microsoft.com/office/drawing/2014/main" val="1314790071"/>
                  </a:ext>
                </a:extLst>
              </a:tr>
              <a:tr h="327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Physical collateral (pocket cards/pamphlets)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Q3/Q4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extLst>
                  <a:ext uri="{0D108BD9-81ED-4DB2-BD59-A6C34878D82A}">
                    <a16:rowId xmlns:a16="http://schemas.microsoft.com/office/drawing/2014/main" val="614453659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Add information to PWC phone app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Unknown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Future capability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extLst>
                  <a:ext uri="{0D108BD9-81ED-4DB2-BD59-A6C34878D82A}">
                    <a16:rowId xmlns:a16="http://schemas.microsoft.com/office/drawing/2014/main" val="1705421634"/>
                  </a:ext>
                </a:extLst>
              </a:tr>
              <a:tr h="327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Partner with city/county to install charging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Q3/Q4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Planning phase</a:t>
                      </a: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BlastPoint to assist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extLst>
                  <a:ext uri="{0D108BD9-81ED-4DB2-BD59-A6C34878D82A}">
                    <a16:rowId xmlns:a16="http://schemas.microsoft.com/office/drawing/2014/main" val="1748362308"/>
                  </a:ext>
                </a:extLst>
              </a:tr>
              <a:tr h="327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Partner with local businesses to facilitate charging installation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Q3/Q4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BlastPoint to assist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extLst>
                  <a:ext uri="{0D108BD9-81ED-4DB2-BD59-A6C34878D82A}">
                    <a16:rowId xmlns:a16="http://schemas.microsoft.com/office/drawing/2014/main" val="1100115600"/>
                  </a:ext>
                </a:extLst>
              </a:tr>
              <a:tr h="309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Install charging on PWC property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extLst>
                  <a:ext uri="{0D108BD9-81ED-4DB2-BD59-A6C34878D82A}">
                    <a16:rowId xmlns:a16="http://schemas.microsoft.com/office/drawing/2014/main" val="2298801260"/>
                  </a:ext>
                </a:extLst>
              </a:tr>
              <a:tr h="327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Implement RES/Small Power TOU rates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Pending IT execution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Rates approved</a:t>
                      </a: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extLst>
                  <a:ext uri="{0D108BD9-81ED-4DB2-BD59-A6C34878D82A}">
                    <a16:rowId xmlns:a16="http://schemas.microsoft.com/office/drawing/2014/main" val="4272339387"/>
                  </a:ext>
                </a:extLst>
              </a:tr>
              <a:tr h="327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Develop and publish Charging Equipment incentive program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Q4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extLst>
                  <a:ext uri="{0D108BD9-81ED-4DB2-BD59-A6C34878D82A}">
                    <a16:rowId xmlns:a16="http://schemas.microsoft.com/office/drawing/2014/main" val="1507496783"/>
                  </a:ext>
                </a:extLst>
              </a:tr>
              <a:tr h="327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Develop and publish DR monthly bill credit incentive program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Q4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extLst>
                  <a:ext uri="{0D108BD9-81ED-4DB2-BD59-A6C34878D82A}">
                    <a16:rowId xmlns:a16="http://schemas.microsoft.com/office/drawing/2014/main" val="2752946897"/>
                  </a:ext>
                </a:extLst>
              </a:tr>
              <a:tr h="327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Determine next steps for current CP stations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November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Researching options</a:t>
                      </a: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Year to year contract expires 11/2022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extLst>
                  <a:ext uri="{0D108BD9-81ED-4DB2-BD59-A6C34878D82A}">
                    <a16:rowId xmlns:a16="http://schemas.microsoft.com/office/drawing/2014/main" val="2046193003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Revisit team recommendations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Q1/Q2 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352" marR="5352" marT="5352" marB="38529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2" marR="5352" marT="5352" marB="38529" anchor="b"/>
                </a:tc>
                <a:extLst>
                  <a:ext uri="{0D108BD9-81ED-4DB2-BD59-A6C34878D82A}">
                    <a16:rowId xmlns:a16="http://schemas.microsoft.com/office/drawing/2014/main" val="1098178637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CEE66F8-3EA0-8D23-4567-9690EF5BA0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600" dirty="0"/>
              <a:t>Implementation Overview</a:t>
            </a:r>
          </a:p>
        </p:txBody>
      </p:sp>
    </p:spTree>
    <p:extLst>
      <p:ext uri="{BB962C8B-B14F-4D97-AF65-F5344CB8AC3E}">
        <p14:creationId xmlns:p14="http://schemas.microsoft.com/office/powerpoint/2010/main" val="3594106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 Slid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EA5C8ED09CA940A1AD028426B03B6F" ma:contentTypeVersion="14" ma:contentTypeDescription="Create a new document." ma:contentTypeScope="" ma:versionID="4343dffd0326791993385f390121e086">
  <xsd:schema xmlns:xsd="http://www.w3.org/2001/XMLSchema" xmlns:xs="http://www.w3.org/2001/XMLSchema" xmlns:p="http://schemas.microsoft.com/office/2006/metadata/properties" xmlns:ns3="e34acc8b-3101-417f-99f6-273ac54517a3" xmlns:ns4="a91a8fed-f1fe-4ed4-ae09-5b38a883d81c" targetNamespace="http://schemas.microsoft.com/office/2006/metadata/properties" ma:root="true" ma:fieldsID="3aee17b5f7f93a2587500f86fc0814cf" ns3:_="" ns4:_="">
    <xsd:import namespace="e34acc8b-3101-417f-99f6-273ac54517a3"/>
    <xsd:import namespace="a91a8fed-f1fe-4ed4-ae09-5b38a883d81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acc8b-3101-417f-99f6-273ac54517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a8fed-f1fe-4ed4-ae09-5b38a883d81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DB06A0-FC3D-49A0-9BBB-D95AA77A88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4acc8b-3101-417f-99f6-273ac54517a3"/>
    <ds:schemaRef ds:uri="a91a8fed-f1fe-4ed4-ae09-5b38a883d8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8DCB0F-286F-497A-BBBF-652B692550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44FE81-C604-49B7-8394-62AC90EDC17E}">
  <ds:schemaRefs>
    <ds:schemaRef ds:uri="http://purl.org/dc/terms/"/>
    <ds:schemaRef ds:uri="a91a8fed-f1fe-4ed4-ae09-5b38a883d81c"/>
    <ds:schemaRef ds:uri="http://schemas.microsoft.com/office/infopath/2007/PartnerControls"/>
    <ds:schemaRef ds:uri="e34acc8b-3101-417f-99f6-273ac54517a3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30091</TotalTime>
  <Words>906</Words>
  <Application>Microsoft Office PowerPoint</Application>
  <PresentationFormat>On-screen Show (4:3)</PresentationFormat>
  <Paragraphs>221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Lucida Sans Unicode</vt:lpstr>
      <vt:lpstr>Rockwell</vt:lpstr>
      <vt:lpstr>Verdana</vt:lpstr>
      <vt:lpstr>Wingdings</vt:lpstr>
      <vt:lpstr>Wingdings 2</vt:lpstr>
      <vt:lpstr>Wingdings 3</vt:lpstr>
      <vt:lpstr>Blank Slide</vt:lpstr>
      <vt:lpstr>New PWC Electric Rates/Riders PWC Updates  City Council Work Session August 1, 2022    Elaina L. Ball – CEO/GM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New PWC Electric Rates/Riders PWC Updates  August 1, 2022       Elaina L. Ball – CEO/GM     </vt:lpstr>
    </vt:vector>
  </TitlesOfParts>
  <Company>Public Works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works Commission</dc:title>
  <dc:creator>shambachp</dc:creator>
  <cp:lastModifiedBy>Carolyn Justice-Hinson</cp:lastModifiedBy>
  <cp:revision>494</cp:revision>
  <cp:lastPrinted>2022-08-01T18:01:12Z</cp:lastPrinted>
  <dcterms:created xsi:type="dcterms:W3CDTF">2011-07-06T13:19:07Z</dcterms:created>
  <dcterms:modified xsi:type="dcterms:W3CDTF">2022-08-02T17:41:18Z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0x01010075EA5C8ED09CA940A1AD028426B03B6F</vt:lpwstr>
  </property>
</Properties>
</file>